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256" r:id="rId2"/>
    <p:sldId id="258" r:id="rId3"/>
    <p:sldId id="259" r:id="rId4"/>
    <p:sldId id="260" r:id="rId5"/>
    <p:sldId id="261" r:id="rId6"/>
    <p:sldId id="262" r:id="rId7"/>
    <p:sldId id="283" r:id="rId8"/>
    <p:sldId id="263" r:id="rId9"/>
    <p:sldId id="288" r:id="rId10"/>
    <p:sldId id="287" r:id="rId11"/>
    <p:sldId id="290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4" r:id="rId21"/>
    <p:sldId id="278" r:id="rId22"/>
    <p:sldId id="282" r:id="rId23"/>
    <p:sldId id="284" r:id="rId24"/>
    <p:sldId id="285" r:id="rId25"/>
    <p:sldId id="286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CC99FF"/>
    <a:srgbClr val="0000FF"/>
    <a:srgbClr val="CC00FF"/>
    <a:srgbClr val="000066"/>
    <a:srgbClr val="660066"/>
    <a:srgbClr val="0000CC"/>
    <a:srgbClr val="66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579559-4D50-4FFE-9803-0DDBB9B5DFEB}" type="doc">
      <dgm:prSet loTypeId="urn:microsoft.com/office/officeart/2005/8/layout/venn1" loCatId="relationship" qsTypeId="urn:microsoft.com/office/officeart/2005/8/quickstyle/simple1#1" qsCatId="simple" csTypeId="urn:microsoft.com/office/officeart/2005/8/colors/accent1_2#1" csCatId="accent1" phldr="1"/>
      <dgm:spPr/>
    </dgm:pt>
    <dgm:pt modelId="{92D31C51-0155-4E6B-8A1B-0B55BF28F3C7}">
      <dgm:prSet/>
      <dgm:spPr>
        <a:solidFill>
          <a:srgbClr val="0000CC">
            <a:alpha val="49804"/>
          </a:srgb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pt-PT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endParaRPr>
        </a:p>
      </dgm:t>
    </dgm:pt>
    <dgm:pt modelId="{E16C4ABA-1883-451D-86CA-55960C95822B}" type="parTrans" cxnId="{F09EE4C4-3783-46CB-8AC4-04C0E925CEFF}">
      <dgm:prSet/>
      <dgm:spPr/>
      <dgm:t>
        <a:bodyPr/>
        <a:lstStyle/>
        <a:p>
          <a:endParaRPr lang="pt-PT"/>
        </a:p>
      </dgm:t>
    </dgm:pt>
    <dgm:pt modelId="{4DBEAF07-A834-4D14-9CEF-D8312B8D6FE8}" type="sibTrans" cxnId="{F09EE4C4-3783-46CB-8AC4-04C0E925CEFF}">
      <dgm:prSet/>
      <dgm:spPr/>
      <dgm:t>
        <a:bodyPr/>
        <a:lstStyle/>
        <a:p>
          <a:endParaRPr lang="pt-PT"/>
        </a:p>
      </dgm:t>
    </dgm:pt>
    <dgm:pt modelId="{A6A34858-A555-4485-9058-B33FE9D28206}">
      <dgm:prSet/>
      <dgm:spPr>
        <a:solidFill>
          <a:srgbClr val="CC00FF">
            <a:alpha val="49804"/>
          </a:srgb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pt-PT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endParaRPr>
        </a:p>
      </dgm:t>
    </dgm:pt>
    <dgm:pt modelId="{01FC8685-BAE2-4AC3-B4F8-32BCEC17B0F7}" type="parTrans" cxnId="{E4E296B4-1B7E-4ED4-9B45-68F5F6E88357}">
      <dgm:prSet/>
      <dgm:spPr/>
      <dgm:t>
        <a:bodyPr/>
        <a:lstStyle/>
        <a:p>
          <a:endParaRPr lang="pt-PT"/>
        </a:p>
      </dgm:t>
    </dgm:pt>
    <dgm:pt modelId="{E91647FB-47E8-4849-AA99-7D8312CA6EE0}" type="sibTrans" cxnId="{E4E296B4-1B7E-4ED4-9B45-68F5F6E88357}">
      <dgm:prSet/>
      <dgm:spPr/>
      <dgm:t>
        <a:bodyPr/>
        <a:lstStyle/>
        <a:p>
          <a:endParaRPr lang="pt-PT"/>
        </a:p>
      </dgm:t>
    </dgm:pt>
    <dgm:pt modelId="{C059BF49-8585-45FE-B4CB-87B31DC758CB}">
      <dgm:prSet/>
      <dgm:spPr>
        <a:solidFill>
          <a:srgbClr val="00B050">
            <a:alpha val="50000"/>
          </a:srgbClr>
        </a:solidFill>
      </dgm:spPr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pt-PT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endParaRPr>
        </a:p>
      </dgm:t>
    </dgm:pt>
    <dgm:pt modelId="{B6E2B7CB-94F6-40EB-BEEE-C91D4D85276E}" type="parTrans" cxnId="{A29FDA41-7E42-4453-A7E5-FCAC33382226}">
      <dgm:prSet/>
      <dgm:spPr/>
      <dgm:t>
        <a:bodyPr/>
        <a:lstStyle/>
        <a:p>
          <a:endParaRPr lang="pt-PT"/>
        </a:p>
      </dgm:t>
    </dgm:pt>
    <dgm:pt modelId="{41887548-D100-4BB9-A23D-D676B05888C5}" type="sibTrans" cxnId="{A29FDA41-7E42-4453-A7E5-FCAC33382226}">
      <dgm:prSet/>
      <dgm:spPr/>
      <dgm:t>
        <a:bodyPr/>
        <a:lstStyle/>
        <a:p>
          <a:endParaRPr lang="pt-PT"/>
        </a:p>
      </dgm:t>
    </dgm:pt>
    <dgm:pt modelId="{FA817FE8-A7FC-4C47-8F67-C8D672A572A5}" type="pres">
      <dgm:prSet presAssocID="{0D579559-4D50-4FFE-9803-0DDBB9B5DFEB}" presName="compositeShape" presStyleCnt="0">
        <dgm:presLayoutVars>
          <dgm:chMax val="7"/>
          <dgm:dir/>
          <dgm:resizeHandles val="exact"/>
        </dgm:presLayoutVars>
      </dgm:prSet>
      <dgm:spPr/>
    </dgm:pt>
    <dgm:pt modelId="{5392AAE8-A5B9-431D-9E54-3A3B8A83D398}" type="pres">
      <dgm:prSet presAssocID="{92D31C51-0155-4E6B-8A1B-0B55BF28F3C7}" presName="circ1" presStyleLbl="vennNode1" presStyleIdx="0" presStyleCnt="3"/>
      <dgm:spPr/>
      <dgm:t>
        <a:bodyPr/>
        <a:lstStyle/>
        <a:p>
          <a:endParaRPr lang="pt-PT"/>
        </a:p>
      </dgm:t>
    </dgm:pt>
    <dgm:pt modelId="{F716899D-C2AE-4AD6-8A0A-11FCE78F526F}" type="pres">
      <dgm:prSet presAssocID="{92D31C51-0155-4E6B-8A1B-0B55BF28F3C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1723E979-5548-468A-A783-397EED9CAD34}" type="pres">
      <dgm:prSet presAssocID="{A6A34858-A555-4485-9058-B33FE9D28206}" presName="circ2" presStyleLbl="vennNode1" presStyleIdx="1" presStyleCnt="3"/>
      <dgm:spPr/>
      <dgm:t>
        <a:bodyPr/>
        <a:lstStyle/>
        <a:p>
          <a:endParaRPr lang="pt-PT"/>
        </a:p>
      </dgm:t>
    </dgm:pt>
    <dgm:pt modelId="{863A047C-3397-4669-9260-490512EE5579}" type="pres">
      <dgm:prSet presAssocID="{A6A34858-A555-4485-9058-B33FE9D2820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393235DE-27C7-4B31-8981-B5DE30D23EE2}" type="pres">
      <dgm:prSet presAssocID="{C059BF49-8585-45FE-B4CB-87B31DC758CB}" presName="circ3" presStyleLbl="vennNode1" presStyleIdx="2" presStyleCnt="3"/>
      <dgm:spPr/>
      <dgm:t>
        <a:bodyPr/>
        <a:lstStyle/>
        <a:p>
          <a:endParaRPr lang="pt-PT"/>
        </a:p>
      </dgm:t>
    </dgm:pt>
    <dgm:pt modelId="{AF73D8C0-1317-4281-8E6E-C2A1341C46B4}" type="pres">
      <dgm:prSet presAssocID="{C059BF49-8585-45FE-B4CB-87B31DC758CB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0B7E27B3-EE1A-4D04-B5C0-A4A9D926B1E4}" type="presOf" srcId="{A6A34858-A555-4485-9058-B33FE9D28206}" destId="{1723E979-5548-468A-A783-397EED9CAD34}" srcOrd="0" destOrd="0" presId="urn:microsoft.com/office/officeart/2005/8/layout/venn1"/>
    <dgm:cxn modelId="{841D1662-08E9-41D9-BAFC-477DD4500B98}" type="presOf" srcId="{92D31C51-0155-4E6B-8A1B-0B55BF28F3C7}" destId="{F716899D-C2AE-4AD6-8A0A-11FCE78F526F}" srcOrd="1" destOrd="0" presId="urn:microsoft.com/office/officeart/2005/8/layout/venn1"/>
    <dgm:cxn modelId="{E4E296B4-1B7E-4ED4-9B45-68F5F6E88357}" srcId="{0D579559-4D50-4FFE-9803-0DDBB9B5DFEB}" destId="{A6A34858-A555-4485-9058-B33FE9D28206}" srcOrd="1" destOrd="0" parTransId="{01FC8685-BAE2-4AC3-B4F8-32BCEC17B0F7}" sibTransId="{E91647FB-47E8-4849-AA99-7D8312CA6EE0}"/>
    <dgm:cxn modelId="{12BFBE9E-B1BA-488F-ACD2-1F90DEAE635D}" type="presOf" srcId="{92D31C51-0155-4E6B-8A1B-0B55BF28F3C7}" destId="{5392AAE8-A5B9-431D-9E54-3A3B8A83D398}" srcOrd="0" destOrd="0" presId="urn:microsoft.com/office/officeart/2005/8/layout/venn1"/>
    <dgm:cxn modelId="{A29FDA41-7E42-4453-A7E5-FCAC33382226}" srcId="{0D579559-4D50-4FFE-9803-0DDBB9B5DFEB}" destId="{C059BF49-8585-45FE-B4CB-87B31DC758CB}" srcOrd="2" destOrd="0" parTransId="{B6E2B7CB-94F6-40EB-BEEE-C91D4D85276E}" sibTransId="{41887548-D100-4BB9-A23D-D676B05888C5}"/>
    <dgm:cxn modelId="{F09EE4C4-3783-46CB-8AC4-04C0E925CEFF}" srcId="{0D579559-4D50-4FFE-9803-0DDBB9B5DFEB}" destId="{92D31C51-0155-4E6B-8A1B-0B55BF28F3C7}" srcOrd="0" destOrd="0" parTransId="{E16C4ABA-1883-451D-86CA-55960C95822B}" sibTransId="{4DBEAF07-A834-4D14-9CEF-D8312B8D6FE8}"/>
    <dgm:cxn modelId="{3BBE8D59-8BCB-4DF4-9C37-77FF9AFB43D4}" type="presOf" srcId="{0D579559-4D50-4FFE-9803-0DDBB9B5DFEB}" destId="{FA817FE8-A7FC-4C47-8F67-C8D672A572A5}" srcOrd="0" destOrd="0" presId="urn:microsoft.com/office/officeart/2005/8/layout/venn1"/>
    <dgm:cxn modelId="{6FBCF643-1B77-4ECA-B3EC-35FEA5321524}" type="presOf" srcId="{C059BF49-8585-45FE-B4CB-87B31DC758CB}" destId="{AF73D8C0-1317-4281-8E6E-C2A1341C46B4}" srcOrd="1" destOrd="0" presId="urn:microsoft.com/office/officeart/2005/8/layout/venn1"/>
    <dgm:cxn modelId="{07CE289D-0AE8-4831-A7F4-56C8F38304A3}" type="presOf" srcId="{C059BF49-8585-45FE-B4CB-87B31DC758CB}" destId="{393235DE-27C7-4B31-8981-B5DE30D23EE2}" srcOrd="0" destOrd="0" presId="urn:microsoft.com/office/officeart/2005/8/layout/venn1"/>
    <dgm:cxn modelId="{024C4ABC-5ED5-402A-B507-3CCD75725E71}" type="presOf" srcId="{A6A34858-A555-4485-9058-B33FE9D28206}" destId="{863A047C-3397-4669-9260-490512EE5579}" srcOrd="1" destOrd="0" presId="urn:microsoft.com/office/officeart/2005/8/layout/venn1"/>
    <dgm:cxn modelId="{87E7D7B5-3C07-4032-8FCB-DF9B4A859615}" type="presParOf" srcId="{FA817FE8-A7FC-4C47-8F67-C8D672A572A5}" destId="{5392AAE8-A5B9-431D-9E54-3A3B8A83D398}" srcOrd="0" destOrd="0" presId="urn:microsoft.com/office/officeart/2005/8/layout/venn1"/>
    <dgm:cxn modelId="{0B5E03AC-D6AE-418C-8272-C7F3E65383A3}" type="presParOf" srcId="{FA817FE8-A7FC-4C47-8F67-C8D672A572A5}" destId="{F716899D-C2AE-4AD6-8A0A-11FCE78F526F}" srcOrd="1" destOrd="0" presId="urn:microsoft.com/office/officeart/2005/8/layout/venn1"/>
    <dgm:cxn modelId="{034BF3A3-6520-47DA-A93A-5614169690D0}" type="presParOf" srcId="{FA817FE8-A7FC-4C47-8F67-C8D672A572A5}" destId="{1723E979-5548-468A-A783-397EED9CAD34}" srcOrd="2" destOrd="0" presId="urn:microsoft.com/office/officeart/2005/8/layout/venn1"/>
    <dgm:cxn modelId="{DD5A171F-1140-4A36-AEE0-69AA7C014FA6}" type="presParOf" srcId="{FA817FE8-A7FC-4C47-8F67-C8D672A572A5}" destId="{863A047C-3397-4669-9260-490512EE5579}" srcOrd="3" destOrd="0" presId="urn:microsoft.com/office/officeart/2005/8/layout/venn1"/>
    <dgm:cxn modelId="{D8C56033-7DA6-48D2-8295-62899CE9575D}" type="presParOf" srcId="{FA817FE8-A7FC-4C47-8F67-C8D672A572A5}" destId="{393235DE-27C7-4B31-8981-B5DE30D23EE2}" srcOrd="4" destOrd="0" presId="urn:microsoft.com/office/officeart/2005/8/layout/venn1"/>
    <dgm:cxn modelId="{A455B041-1F29-40E5-AEB0-954F538E804E}" type="presParOf" srcId="{FA817FE8-A7FC-4C47-8F67-C8D672A572A5}" destId="{AF73D8C0-1317-4281-8E6E-C2A1341C46B4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6DD6C0D-A54A-4CBA-ABD9-60AC79251376}" type="datetimeFigureOut">
              <a:rPr lang="pt-PT"/>
              <a:pPr>
                <a:defRPr/>
              </a:pPr>
              <a:t>10-12-2013</a:t>
            </a:fld>
            <a:endParaRPr lang="pt-PT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PT" noProof="0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PT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682A115-E84C-40A5-96D0-E73B03FA03C7}" type="slidenum">
              <a:rPr lang="pt-PT"/>
              <a:pPr>
                <a:defRPr/>
              </a:pPr>
              <a:t>‹#›</a:t>
            </a:fld>
            <a:endParaRPr lang="pt-P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t-PT" smtClean="0"/>
          </a:p>
        </p:txBody>
      </p:sp>
      <p:sp>
        <p:nvSpPr>
          <p:cNvPr id="24579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E4E6ECA-4FE6-4687-B6E4-479B6CDB9BA1}" type="slidenum">
              <a:rPr lang="pt-PT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tângulo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tângulo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tângulo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Conector reto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Conector reto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Conector reto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4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5" name="Conector reto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e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Elipse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Elipse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Elipse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22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B3FEAD-DB80-4583-AF10-561E358D8F86}" type="datetimeFigureOut">
              <a:rPr lang="en-US"/>
              <a:pPr>
                <a:defRPr/>
              </a:pPr>
              <a:t>12/10/2013</a:t>
            </a:fld>
            <a:endParaRPr lang="en-US" dirty="0"/>
          </a:p>
        </p:txBody>
      </p:sp>
      <p:sp>
        <p:nvSpPr>
          <p:cNvPr id="23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62817-7F76-4BBC-B9EF-C655D1B16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8E2960-D982-490A-AE71-73906AB3757C}" type="datetimeFigureOut">
              <a:rPr lang="en-US"/>
              <a:pPr>
                <a:defRPr/>
              </a:pPr>
              <a:t>12/10/2013</a:t>
            </a:fld>
            <a:endParaRPr lang="en-US" dirty="0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12B15-1878-461F-8522-90E9BE197D1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100B3-777A-4C6E-BC7B-39018FB86F77}" type="datetimeFigureOut">
              <a:rPr lang="en-US"/>
              <a:pPr>
                <a:defRPr/>
              </a:pPr>
              <a:t>12/10/2013</a:t>
            </a:fld>
            <a:endParaRPr lang="en-US" dirty="0"/>
          </a:p>
        </p:txBody>
      </p:sp>
      <p:sp>
        <p:nvSpPr>
          <p:cNvPr id="5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08CF6-01B0-44C5-B495-8B9CD646D04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144E589-A083-4BC1-819F-21B381B9B01D}" type="datetimeFigureOut">
              <a:rPr lang="en-US"/>
              <a:pPr>
                <a:defRPr/>
              </a:pPr>
              <a:t>12/10/2013</a:t>
            </a:fld>
            <a:endParaRPr lang="en-US" dirty="0"/>
          </a:p>
        </p:txBody>
      </p:sp>
      <p:sp>
        <p:nvSpPr>
          <p:cNvPr id="5" name="Espaço Reservado para Número de Slide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95D87D6-31E5-47D7-9623-187E616F68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Espaço Reservado para Rodapé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tângulo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tângulo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tângulo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Conector reto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9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Conector reto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Conector reto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Elipse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Elipse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e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e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Conector reto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0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B2C02-58FE-458E-9C5C-1B75764309B5}" type="datetimeFigureOut">
              <a:rPr lang="en-US"/>
              <a:pPr>
                <a:defRPr/>
              </a:pPr>
              <a:t>12/10/2013</a:t>
            </a:fld>
            <a:endParaRPr lang="en-US" dirty="0"/>
          </a:p>
        </p:txBody>
      </p:sp>
      <p:sp>
        <p:nvSpPr>
          <p:cNvPr id="21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63EE4-70FE-4CB2-BD07-219947BA06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B428F-4F5D-4748-8109-5098F1117FE6}" type="datetimeFigureOut">
              <a:rPr lang="en-US"/>
              <a:pPr>
                <a:defRPr/>
              </a:pPr>
              <a:t>12/10/2013</a:t>
            </a:fld>
            <a:endParaRPr lang="en-US" dirty="0"/>
          </a:p>
        </p:txBody>
      </p:sp>
      <p:sp>
        <p:nvSpPr>
          <p:cNvPr id="6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63526-89B3-49AA-B1B8-A45C8494D2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ED0FE-89B0-42D4-8697-C5F77AA229EB}" type="datetimeFigureOut">
              <a:rPr lang="en-US"/>
              <a:pPr>
                <a:defRPr/>
              </a:pPr>
              <a:t>12/10/2013</a:t>
            </a:fld>
            <a:endParaRPr lang="en-US" dirty="0"/>
          </a:p>
        </p:txBody>
      </p:sp>
      <p:sp>
        <p:nvSpPr>
          <p:cNvPr id="8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051BF6-9D46-45E5-9B85-59E971502A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AC5440D-FFC4-4032-9368-6E185952F7F4}" type="datetimeFigureOut">
              <a:rPr lang="en-US"/>
              <a:pPr>
                <a:defRPr/>
              </a:pPr>
              <a:t>12/10/2013</a:t>
            </a:fld>
            <a:endParaRPr lang="en-US" dirty="0"/>
          </a:p>
        </p:txBody>
      </p:sp>
      <p:sp>
        <p:nvSpPr>
          <p:cNvPr id="4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8047541-7ECC-456B-A3BF-A8696BBCEB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30044-09DA-4405-AD55-737FFCA8383E}" type="datetimeFigureOut">
              <a:rPr lang="en-US"/>
              <a:pPr>
                <a:defRPr/>
              </a:pPr>
              <a:t>12/10/2013</a:t>
            </a:fld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Espaço Reservado para Número de Slide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82AE0-B34B-422C-BF35-BDDEC229AF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Conector reto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9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Elipse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2" name="Espaço Reservado para Data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D83FA45-BDFC-4B19-8542-FC9BAAC50B35}" type="datetimeFigureOut">
              <a:rPr lang="en-US"/>
              <a:pPr>
                <a:defRPr/>
              </a:pPr>
              <a:t>12/10/2013</a:t>
            </a:fld>
            <a:endParaRPr lang="en-US" dirty="0"/>
          </a:p>
        </p:txBody>
      </p:sp>
      <p:sp>
        <p:nvSpPr>
          <p:cNvPr id="13" name="Espaço Reservado para Número de Slide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32C7C7E-0887-4A99-B2FB-B3E5C1F139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Espaço Reservado para Rodapé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Elipse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Conector reto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BR" noProof="0" dirty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2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292E79C-B21B-4791-B834-84A5D7F1B499}" type="datetimeFigureOut">
              <a:rPr lang="en-US"/>
              <a:pPr>
                <a:defRPr/>
              </a:pPr>
              <a:t>12/10/2013</a:t>
            </a:fld>
            <a:endParaRPr lang="en-US" dirty="0"/>
          </a:p>
        </p:txBody>
      </p:sp>
      <p:sp>
        <p:nvSpPr>
          <p:cNvPr id="13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C409442-8A6A-4BB8-AB4A-E30ED02D42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4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1028" name="Espaço Reservado para Texto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6B59BD3C-D10F-44D1-B7D9-5251B2953814}" type="datetimeFigureOut">
              <a:rPr lang="en-US"/>
              <a:pPr>
                <a:defRPr/>
              </a:pPr>
              <a:t>12/10/2013</a:t>
            </a:fld>
            <a:endParaRPr lang="en-US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5AD241CB-AD80-40B9-BDBE-C7747673CF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3" r:id="rId4"/>
    <p:sldLayoutId id="2147483682" r:id="rId5"/>
    <p:sldLayoutId id="2147483687" r:id="rId6"/>
    <p:sldLayoutId id="2147483681" r:id="rId7"/>
    <p:sldLayoutId id="2147483688" r:id="rId8"/>
    <p:sldLayoutId id="2147483689" r:id="rId9"/>
    <p:sldLayoutId id="2147483680" r:id="rId10"/>
    <p:sldLayoutId id="214748367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4471A6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B2C1DB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DCB3B2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CORREIO.DGRS@DGRS.MJ.PT" TargetMode="External"/><Relationship Id="rId2" Type="http://schemas.openxmlformats.org/officeDocument/2006/relationships/hyperlink" Target="http://www.dgrs.mj.pt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grs.mj.pt/direito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91680" y="0"/>
            <a:ext cx="7452320" cy="1052736"/>
          </a:xfrm>
          <a:solidFill>
            <a:srgbClr val="CC99FF"/>
          </a:solidFill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/>
            <a:contourClr>
              <a:srgbClr val="FFFFFF"/>
            </a:contourClr>
          </a:sp3d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PT" sz="2800" i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A Intervenção das Autoridades Centrais</a:t>
            </a:r>
            <a:endParaRPr lang="pt-PT" sz="2800" dirty="0">
              <a:solidFill>
                <a:schemeClr val="tx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339752" y="4005064"/>
            <a:ext cx="6172200" cy="1656184"/>
          </a:xfrm>
          <a:solidFill>
            <a:srgbClr val="6666FF"/>
          </a:solidFill>
          <a:ln/>
          <a:effectLst>
            <a:glow rad="1397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pt-PT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Rapto Parental Internacional:</a:t>
            </a:r>
          </a:p>
          <a:p>
            <a:pPr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pt-PT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***</a:t>
            </a:r>
          </a:p>
          <a:p>
            <a:pPr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pt-PT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Bookman Old Style" pitchFamily="18" charset="0"/>
              </a:rPr>
              <a:t>Cooperação Judiciária Internacional em matéria de deslocação e retenção ilícitas de crianças</a:t>
            </a:r>
            <a:endParaRPr lang="pt-PT" i="1" dirty="0">
              <a:solidFill>
                <a:schemeClr val="tx1"/>
              </a:solidFill>
              <a:latin typeface="Bookman Old Style" pitchFamily="18" charset="0"/>
            </a:endParaRPr>
          </a:p>
          <a:p>
            <a:pPr algn="ctr" fontAlgn="auto">
              <a:spcAft>
                <a:spcPts val="0"/>
              </a:spcAft>
              <a:buFont typeface="Wingdings"/>
              <a:buNone/>
              <a:defRPr/>
            </a:pPr>
            <a:endParaRPr lang="pt-PT" dirty="0"/>
          </a:p>
        </p:txBody>
      </p:sp>
      <p:pic>
        <p:nvPicPr>
          <p:cNvPr id="14343" name="Picture 1" descr="logo_m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6092825"/>
            <a:ext cx="2419350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tângulo 3"/>
          <p:cNvSpPr/>
          <p:nvPr/>
        </p:nvSpPr>
        <p:spPr>
          <a:xfrm>
            <a:off x="3203575" y="6343650"/>
            <a:ext cx="5940425" cy="261938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10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O.A</a:t>
            </a:r>
            <a:r>
              <a:rPr lang="pt-PT" sz="110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., Porto, 8.Junho.2013                                 Direção-Geral </a:t>
            </a: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de Reinserção e Serviços Prisionais </a:t>
            </a:r>
            <a:endParaRPr lang="pt-PT" sz="1100" dirty="0">
              <a:solidFill>
                <a:schemeClr val="accent6">
                  <a:lumMod val="1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950" y="0"/>
            <a:ext cx="8712200" cy="981075"/>
          </a:xfrm>
          <a:solidFill>
            <a:srgbClr val="CC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PT" sz="2800" b="1" i="1" dirty="0">
                <a:solidFill>
                  <a:schemeClr val="tx1"/>
                </a:solidFill>
                <a:latin typeface="Book Antiqua" pitchFamily="18" charset="0"/>
              </a:rPr>
              <a:t>A Intervenção das Autoridades Centrais</a:t>
            </a:r>
            <a:endParaRPr lang="pt-PT" dirty="0"/>
          </a:p>
        </p:txBody>
      </p:sp>
      <p:sp>
        <p:nvSpPr>
          <p:cNvPr id="23554" name="Retângulo 2"/>
          <p:cNvSpPr>
            <a:spLocks noChangeArrowheads="1"/>
          </p:cNvSpPr>
          <p:nvPr/>
        </p:nvSpPr>
        <p:spPr bwMode="auto">
          <a:xfrm>
            <a:off x="179388" y="1125538"/>
            <a:ext cx="8496300" cy="646112"/>
          </a:xfrm>
          <a:prstGeom prst="rect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b="1">
                <a:latin typeface="Book Antiqua" pitchFamily="18" charset="0"/>
              </a:rPr>
              <a:t>Pedido de regresso e Pedido de organização/protecção do direito de visitas </a:t>
            </a:r>
          </a:p>
          <a:p>
            <a:pPr algn="ctr"/>
            <a:r>
              <a:rPr lang="pt-PT" b="1">
                <a:latin typeface="Book Antiqua" pitchFamily="18" charset="0"/>
              </a:rPr>
              <a:t>(</a:t>
            </a:r>
            <a:r>
              <a:rPr lang="pt-PT" b="1" i="1">
                <a:latin typeface="Book Antiqua" pitchFamily="18" charset="0"/>
              </a:rPr>
              <a:t>Elementos formais comuns</a:t>
            </a:r>
            <a:r>
              <a:rPr lang="pt-PT" b="1">
                <a:latin typeface="Book Antiqua" pitchFamily="18" charset="0"/>
              </a:rPr>
              <a:t>)</a:t>
            </a:r>
          </a:p>
        </p:txBody>
      </p:sp>
      <p:sp>
        <p:nvSpPr>
          <p:cNvPr id="4" name="Retângulo 3"/>
          <p:cNvSpPr/>
          <p:nvPr/>
        </p:nvSpPr>
        <p:spPr>
          <a:xfrm>
            <a:off x="179388" y="1989138"/>
            <a:ext cx="8496300" cy="49022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PT" sz="2400" b="1" dirty="0">
                <a:latin typeface="Book Antiqua" pitchFamily="18" charset="0"/>
              </a:rPr>
              <a:t>Qualquer pedido deve </a:t>
            </a:r>
            <a:r>
              <a:rPr lang="pt-PT" sz="2400" b="1" dirty="0">
                <a:latin typeface="Book Antiqua" pitchFamily="18" charset="0"/>
              </a:rPr>
              <a:t>conter (Cont.)</a:t>
            </a:r>
            <a:r>
              <a:rPr lang="pt-PT" sz="2400" dirty="0">
                <a:latin typeface="Book Antiqua" pitchFamily="18" charset="0"/>
              </a:rPr>
              <a:t>:</a:t>
            </a: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pt-PT" sz="2400" dirty="0">
              <a:latin typeface="Book Antiqua" pitchFamily="18" charset="0"/>
            </a:endParaRP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pt-PT" sz="2200" dirty="0">
                <a:latin typeface="Book Antiqua" pitchFamily="18" charset="0"/>
              </a:rPr>
              <a:t>Declaração </a:t>
            </a:r>
            <a:r>
              <a:rPr lang="pt-PT" sz="2200" dirty="0">
                <a:latin typeface="Book Antiqua" pitchFamily="18" charset="0"/>
              </a:rPr>
              <a:t>da Escola/Infantário/Centro de Saúde/Junta </a:t>
            </a:r>
            <a:r>
              <a:rPr lang="pt-PT" sz="2200" dirty="0">
                <a:latin typeface="Book Antiqua" pitchFamily="18" charset="0"/>
              </a:rPr>
              <a:t>de Freguesia </a:t>
            </a:r>
            <a:r>
              <a:rPr lang="pt-PT" sz="2200" dirty="0">
                <a:latin typeface="Book Antiqua" pitchFamily="18" charset="0"/>
              </a:rPr>
              <a:t>relativa à morada da criança;</a:t>
            </a:r>
          </a:p>
          <a:p>
            <a:pPr marL="342900" indent="-3429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pt-PT" sz="2200" dirty="0">
                <a:latin typeface="Book Antiqua" pitchFamily="18" charset="0"/>
              </a:rPr>
              <a:t>Tradução </a:t>
            </a:r>
            <a:r>
              <a:rPr lang="pt-PT" sz="2200" dirty="0">
                <a:latin typeface="Book Antiqua" pitchFamily="18" charset="0"/>
              </a:rPr>
              <a:t>de toda a documentação na língua do Estado requerido (ou Línguas Oficiais do CE</a:t>
            </a:r>
            <a:r>
              <a:rPr lang="pt-PT" sz="2200" dirty="0">
                <a:latin typeface="Book Antiqua" pitchFamily="18" charset="0"/>
              </a:rPr>
              <a:t>).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pt-PT" dirty="0">
              <a:latin typeface="Book Antiqua" pitchFamily="18" charset="0"/>
            </a:endParaRP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pt-PT" dirty="0">
              <a:latin typeface="Book Antiqua" pitchFamily="18" charset="0"/>
            </a:endParaRP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pt-PT" dirty="0">
              <a:latin typeface="Book Antiqua" pitchFamily="18" charset="0"/>
            </a:endParaRP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pt-PT" dirty="0">
              <a:latin typeface="Book Antiqua" pitchFamily="18" charset="0"/>
            </a:endParaRP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pt-PT" dirty="0">
              <a:latin typeface="Book Antiqua" pitchFamily="18" charset="0"/>
            </a:endParaRP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pt-PT" dirty="0">
              <a:latin typeface="Book Antiqua" pitchFamily="18" charset="0"/>
            </a:endParaRP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pt-PT" dirty="0">
              <a:latin typeface="Book Antiqua" pitchFamily="18" charset="0"/>
            </a:endParaRP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pt-PT" dirty="0">
              <a:latin typeface="Book Antiqua" pitchFamily="18" charset="0"/>
            </a:endParaRP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pt-PT" dirty="0">
              <a:latin typeface="Book Antiqua" pitchFamily="18" charset="0"/>
            </a:endParaRPr>
          </a:p>
        </p:txBody>
      </p:sp>
      <p:pic>
        <p:nvPicPr>
          <p:cNvPr id="23556" name="Picture 1" descr="logo_mj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950" y="6237288"/>
            <a:ext cx="2160588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2268538" y="6381750"/>
            <a:ext cx="6335712" cy="2619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O.A</a:t>
            </a: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., Porto, 8.Junho.2013                                   </a:t>
            </a: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Direção-Geral de Reinserção e Serviços Prisionais </a:t>
            </a:r>
            <a:endParaRPr lang="pt-PT" sz="1100" dirty="0">
              <a:solidFill>
                <a:schemeClr val="accent6">
                  <a:lumMod val="1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0"/>
            <a:ext cx="8640960" cy="980728"/>
          </a:xfrm>
          <a:solidFill>
            <a:srgbClr val="CC99FF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PT" sz="3200" b="1" i="1" dirty="0">
                <a:solidFill>
                  <a:schemeClr val="tx1"/>
                </a:solidFill>
                <a:latin typeface="Book Antiqua" pitchFamily="18" charset="0"/>
              </a:rPr>
              <a:t>A Intervenção das Autoridades Centrais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539750" y="1844675"/>
            <a:ext cx="7848600" cy="4032250"/>
          </a:xfrm>
          <a:ln>
            <a:solidFill>
              <a:srgbClr val="0000FF"/>
            </a:solidFill>
          </a:ln>
        </p:spPr>
        <p:txBody>
          <a:bodyPr>
            <a:normAutofit fontScale="25000" lnSpcReduction="20000"/>
          </a:bodyPr>
          <a:lstStyle/>
          <a:p>
            <a:pPr marL="274320" indent="-274320" algn="just" fontAlgn="auto">
              <a:spcAft>
                <a:spcPts val="0"/>
              </a:spcAft>
              <a:buFont typeface="Wingdings"/>
              <a:buNone/>
              <a:defRPr/>
            </a:pPr>
            <a:endParaRPr lang="pt-PT" sz="3800" b="1" dirty="0" smtClean="0">
              <a:latin typeface="Baskerville Old Face" pitchFamily="18" charset="0"/>
            </a:endParaRPr>
          </a:p>
          <a:p>
            <a:pPr marL="274320" indent="-27432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pt-PT" sz="8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VIII – PEDIDO DE REGRESSO</a:t>
            </a:r>
            <a:r>
              <a:rPr lang="pt-PT" sz="8800" dirty="0" smtClean="0">
                <a:latin typeface="Baskerville Old Face" pitchFamily="18" charset="0"/>
              </a:rPr>
              <a:t>. 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None/>
              <a:defRPr/>
            </a:pPr>
            <a:endParaRPr lang="pt-PT" sz="8800" i="1" dirty="0" smtClean="0">
              <a:latin typeface="Baskerville Old Face" pitchFamily="18" charset="0"/>
            </a:endParaRPr>
          </a:p>
          <a:p>
            <a:pPr marL="274320" indent="-27432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pt-PT" sz="88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O requerente </a:t>
            </a:r>
            <a:r>
              <a:rPr lang="pt-PT" sz="8800" i="1" dirty="0" smtClean="0">
                <a:latin typeface="Baskerville Old Face" pitchFamily="18" charset="0"/>
              </a:rPr>
              <a:t>só deverá preencher esta secção se o requerimento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pt-PT" sz="8800" i="1" dirty="0" smtClean="0">
                <a:latin typeface="Baskerville Old Face" pitchFamily="18" charset="0"/>
              </a:rPr>
              <a:t>for relativo ao pedido deregresso da(s) criança(s)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pt-PT" sz="8800" i="1" dirty="0" smtClean="0">
                <a:latin typeface="Baskerville Old Face" pitchFamily="18" charset="0"/>
              </a:rPr>
              <a:t> </a:t>
            </a:r>
            <a:endParaRPr lang="pt-PT" sz="8800" dirty="0" smtClean="0">
              <a:latin typeface="Baskerville Old Face" pitchFamily="18" charset="0"/>
            </a:endParaRPr>
          </a:p>
          <a:p>
            <a:pPr marL="274320" indent="-27432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pt-PT" sz="8800" b="1" i="1" dirty="0" smtClean="0">
                <a:latin typeface="Baskerville Old Face" pitchFamily="18" charset="0"/>
              </a:rPr>
              <a:t>Data, lugar e circunstâncias do afastamento ou Retenção ilícitos,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pt-PT" sz="8800" b="1" i="1" dirty="0" smtClean="0">
                <a:latin typeface="Baskerville Old Face" pitchFamily="18" charset="0"/>
              </a:rPr>
              <a:t>incluindo uma breve descrição dos eventos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None/>
              <a:defRPr/>
            </a:pPr>
            <a:endParaRPr lang="pt-PT" sz="8800" i="1" dirty="0" smtClean="0">
              <a:latin typeface="Baskerville Old Face" pitchFamily="18" charset="0"/>
            </a:endParaRPr>
          </a:p>
          <a:p>
            <a:pPr marL="274320" indent="-27432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pt-PT" sz="8800" dirty="0" smtClean="0">
                <a:latin typeface="Baskerville Old Face" pitchFamily="18" charset="0"/>
              </a:rPr>
              <a:t>Relato </a:t>
            </a:r>
            <a:r>
              <a:rPr lang="pt-PT" sz="8800" dirty="0">
                <a:latin typeface="Baskerville Old Face" pitchFamily="18" charset="0"/>
              </a:rPr>
              <a:t>sobre relação dos progenitores antes </a:t>
            </a:r>
            <a:r>
              <a:rPr lang="pt-PT" sz="8800" dirty="0" smtClean="0">
                <a:latin typeface="Baskerville Old Face" pitchFamily="18" charset="0"/>
              </a:rPr>
              <a:t>da deslocação/retenção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pt-PT" sz="8800" dirty="0" smtClean="0">
                <a:latin typeface="Baskerville Old Face" pitchFamily="18" charset="0"/>
              </a:rPr>
              <a:t>ilicita </a:t>
            </a:r>
            <a:r>
              <a:rPr lang="pt-PT" sz="8800" dirty="0">
                <a:latin typeface="Baskerville Old Face" pitchFamily="18" charset="0"/>
              </a:rPr>
              <a:t>e dos factores que terão levado a esta </a:t>
            </a:r>
            <a:r>
              <a:rPr lang="pt-PT" sz="8800" dirty="0" smtClean="0">
                <a:latin typeface="Baskerville Old Face" pitchFamily="18" charset="0"/>
              </a:rPr>
              <a:t>situação.</a:t>
            </a:r>
            <a:endParaRPr lang="pt-PT" sz="8800" dirty="0">
              <a:latin typeface="Baskerville Old Face" pitchFamily="18" charset="0"/>
            </a:endParaRPr>
          </a:p>
          <a:p>
            <a:pPr marL="274320" indent="-274320" algn="just" fontAlgn="auto">
              <a:spcAft>
                <a:spcPts val="0"/>
              </a:spcAft>
              <a:buFont typeface="Wingdings"/>
              <a:buNone/>
              <a:defRPr/>
            </a:pPr>
            <a:endParaRPr lang="pt-PT" sz="8800" dirty="0" smtClean="0">
              <a:latin typeface="Baskerville Old Face" pitchFamily="18" charset="0"/>
            </a:endParaRPr>
          </a:p>
          <a:p>
            <a:pPr marL="274320" indent="-27432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pt-PT" sz="8800" dirty="0" smtClean="0">
                <a:latin typeface="Baskerville Old Face" pitchFamily="18" charset="0"/>
              </a:rPr>
              <a:t> 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None/>
              <a:defRPr/>
            </a:pPr>
            <a:endParaRPr lang="pt-PT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pt-PT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pt-PT" dirty="0" smtClean="0"/>
              <a:t> 			</a:t>
            </a:r>
            <a:r>
              <a:rPr lang="pt-PT" sz="4800" dirty="0" smtClean="0">
                <a:solidFill>
                  <a:schemeClr val="accent6">
                    <a:lumMod val="10000"/>
                  </a:schemeClr>
                </a:solidFill>
                <a:latin typeface="Baskerville Old Face" pitchFamily="18" charset="0"/>
              </a:rPr>
              <a:t>O.A</a:t>
            </a:r>
            <a:r>
              <a:rPr lang="pt-PT" sz="4800" dirty="0">
                <a:solidFill>
                  <a:schemeClr val="accent6">
                    <a:lumMod val="10000"/>
                  </a:schemeClr>
                </a:solidFill>
                <a:latin typeface="Baskerville Old Face" pitchFamily="18" charset="0"/>
              </a:rPr>
              <a:t>., Porto, 8.Junho.2013     </a:t>
            </a:r>
            <a:r>
              <a:rPr lang="pt-PT" sz="4800" dirty="0" smtClean="0">
                <a:solidFill>
                  <a:schemeClr val="accent6">
                    <a:lumMod val="10000"/>
                  </a:schemeClr>
                </a:solidFill>
                <a:latin typeface="Baskerville Old Face" pitchFamily="18" charset="0"/>
              </a:rPr>
              <a:t>                          </a:t>
            </a:r>
            <a:r>
              <a:rPr lang="pt-PT" sz="4800" dirty="0">
                <a:solidFill>
                  <a:schemeClr val="accent6">
                    <a:lumMod val="10000"/>
                  </a:schemeClr>
                </a:solidFill>
                <a:latin typeface="Baskerville Old Face" pitchFamily="18" charset="0"/>
              </a:rPr>
              <a:t>Direção-Geral de Reinserção e Serviços Prisionais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pt-PT" sz="4800" dirty="0" smtClean="0">
              <a:latin typeface="Baskerville Old Face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pt-PT" sz="4800" dirty="0" smtClean="0">
                <a:latin typeface="Baskerville Old Face" pitchFamily="18" charset="0"/>
              </a:rPr>
              <a:t> 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pt-PT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pt-PT" dirty="0" smtClean="0"/>
              <a:t> 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pt-PT" dirty="0"/>
          </a:p>
        </p:txBody>
      </p:sp>
      <p:sp>
        <p:nvSpPr>
          <p:cNvPr id="4" name="Retângulo 3"/>
          <p:cNvSpPr/>
          <p:nvPr/>
        </p:nvSpPr>
        <p:spPr>
          <a:xfrm>
            <a:off x="323528" y="1052736"/>
            <a:ext cx="8064896" cy="646331"/>
          </a:xfrm>
          <a:prstGeom prst="rect">
            <a:avLst/>
          </a:prstGeom>
          <a:solidFill>
            <a:srgbClr val="CCCCFF"/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dirty="0">
                <a:latin typeface="Book Antiqua" pitchFamily="18" charset="0"/>
              </a:rPr>
              <a:t>Pedido de regresso e Pedido de organização/protecção do direito de visitas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dirty="0">
                <a:latin typeface="Book Antiqua" pitchFamily="18" charset="0"/>
              </a:rPr>
              <a:t>(</a:t>
            </a:r>
            <a:r>
              <a:rPr lang="pt-PT" b="1" i="1" dirty="0">
                <a:latin typeface="Book Antiqua" pitchFamily="18" charset="0"/>
              </a:rPr>
              <a:t>Elementos formais comuns</a:t>
            </a:r>
            <a:r>
              <a:rPr lang="pt-PT" b="1" dirty="0">
                <a:latin typeface="Book Antiqua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950" y="0"/>
            <a:ext cx="8640763" cy="908050"/>
          </a:xfrm>
          <a:solidFill>
            <a:srgbClr val="CC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PT" sz="3200" b="1" i="1" dirty="0">
                <a:solidFill>
                  <a:schemeClr val="tx1"/>
                </a:solidFill>
                <a:latin typeface="Book Antiqua" pitchFamily="18" charset="0"/>
              </a:rPr>
              <a:t>A Intervenção das Autoridades Centrais</a:t>
            </a:r>
            <a:endParaRPr lang="pt-PT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95288" y="2033588"/>
            <a:ext cx="8137525" cy="4419600"/>
          </a:xfrm>
        </p:spPr>
        <p:txBody>
          <a:bodyPr>
            <a:normAutofit lnSpcReduction="10000"/>
          </a:bodyPr>
          <a:lstStyle/>
          <a:p>
            <a:pPr marL="609600" indent="-609600" fontAlgn="auto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PT" b="1" dirty="0">
                <a:latin typeface="Book Antiqua" pitchFamily="18" charset="0"/>
              </a:rPr>
              <a:t>1. Registo e distribuição do pedido por espécie;</a:t>
            </a:r>
            <a:r>
              <a:rPr lang="pt-PT" dirty="0">
                <a:latin typeface="Book Antiqua" pitchFamily="18" charset="0"/>
              </a:rPr>
              <a:t> 			</a:t>
            </a:r>
          </a:p>
          <a:p>
            <a:pPr marL="609600" indent="-609600" fontAlgn="auto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PT" dirty="0">
                <a:latin typeface="Book Antiqua" pitchFamily="18" charset="0"/>
              </a:rPr>
              <a:t>				     </a:t>
            </a:r>
            <a:r>
              <a:rPr lang="pt-PT" dirty="0" smtClean="0">
                <a:latin typeface="Book Antiqua" pitchFamily="18" charset="0"/>
              </a:rPr>
              <a:t> </a:t>
            </a:r>
            <a:r>
              <a:rPr lang="pt-PT" sz="1700" dirty="0" smtClean="0">
                <a:latin typeface="Book Antiqua" pitchFamily="18" charset="0"/>
              </a:rPr>
              <a:t>Pedido </a:t>
            </a:r>
            <a:r>
              <a:rPr lang="pt-PT" sz="1700" dirty="0">
                <a:latin typeface="Book Antiqua" pitchFamily="18" charset="0"/>
              </a:rPr>
              <a:t>de elementos </a:t>
            </a:r>
            <a:r>
              <a:rPr lang="pt-PT" sz="1700" dirty="0" smtClean="0">
                <a:latin typeface="Book Antiqua" pitchFamily="18" charset="0"/>
              </a:rPr>
              <a:t>complementares  (A/P); ou</a:t>
            </a:r>
            <a:r>
              <a:rPr lang="pt-PT" dirty="0" smtClean="0">
                <a:latin typeface="Book Antiqua" pitchFamily="18" charset="0"/>
              </a:rPr>
              <a:t>			      </a:t>
            </a:r>
            <a:r>
              <a:rPr lang="pt-PT" sz="2000" dirty="0" smtClean="0">
                <a:latin typeface="Book Antiqua" pitchFamily="18" charset="0"/>
              </a:rPr>
              <a:t>Pedido de localização a OPC (A/P);</a:t>
            </a:r>
          </a:p>
          <a:p>
            <a:pPr marL="609600" indent="-609600" fontAlgn="auto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PT" sz="2000" b="1" dirty="0" smtClean="0">
                <a:latin typeface="Book Antiqua" pitchFamily="18" charset="0"/>
              </a:rPr>
              <a:t>2</a:t>
            </a:r>
            <a:r>
              <a:rPr lang="pt-PT" sz="2000" b="1" dirty="0">
                <a:latin typeface="Book Antiqua" pitchFamily="18" charset="0"/>
              </a:rPr>
              <a:t>. Análise do pedido</a:t>
            </a:r>
            <a:r>
              <a:rPr lang="pt-PT" dirty="0">
                <a:latin typeface="Book Antiqua" pitchFamily="18" charset="0"/>
              </a:rPr>
              <a:t> </a:t>
            </a:r>
            <a:r>
              <a:rPr lang="pt-PT" dirty="0" smtClean="0">
                <a:latin typeface="Book Antiqua" pitchFamily="18" charset="0"/>
              </a:rPr>
              <a:t>= </a:t>
            </a:r>
            <a:r>
              <a:rPr lang="pt-PT" dirty="0">
                <a:latin typeface="Book Antiqua" pitchFamily="18" charset="0"/>
              </a:rPr>
              <a:t>	      </a:t>
            </a:r>
            <a:r>
              <a:rPr lang="pt-PT" sz="1900" dirty="0" smtClean="0">
                <a:latin typeface="Book Antiqua" pitchFamily="18" charset="0"/>
              </a:rPr>
              <a:t>Remessa </a:t>
            </a:r>
            <a:r>
              <a:rPr lang="pt-PT" sz="1900" dirty="0">
                <a:latin typeface="Book Antiqua" pitchFamily="18" charset="0"/>
              </a:rPr>
              <a:t>do pedido ao </a:t>
            </a:r>
            <a:r>
              <a:rPr lang="pt-PT" sz="1900" dirty="0" smtClean="0">
                <a:latin typeface="Book Antiqua" pitchFamily="18" charset="0"/>
              </a:rPr>
              <a:t>Ministério Público 			       (P);</a:t>
            </a:r>
          </a:p>
          <a:p>
            <a:pPr marL="609600" indent="-609600" fontAlgn="auto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PT" dirty="0">
                <a:latin typeface="Book Antiqua" pitchFamily="18" charset="0"/>
              </a:rPr>
              <a:t>				     </a:t>
            </a:r>
            <a:r>
              <a:rPr lang="pt-PT" dirty="0" smtClean="0">
                <a:latin typeface="Book Antiqua" pitchFamily="18" charset="0"/>
              </a:rPr>
              <a:t> </a:t>
            </a:r>
            <a:r>
              <a:rPr lang="pt-PT" sz="1900" dirty="0" smtClean="0">
                <a:latin typeface="Book Antiqua" pitchFamily="18" charset="0"/>
              </a:rPr>
              <a:t>Envio de carta ao progenitor-raptor para 			       efeitos de regresso vol./solução amigável 			       (P).</a:t>
            </a:r>
            <a:endParaRPr lang="pt-PT" dirty="0" smtClean="0">
              <a:latin typeface="Book Antiqua" pitchFamily="18" charset="0"/>
            </a:endParaRPr>
          </a:p>
          <a:p>
            <a:pPr marL="609600" indent="-609600" fontAlgn="auto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PT" sz="1600" dirty="0" smtClean="0">
                <a:latin typeface="Book Antiqua" pitchFamily="18" charset="0"/>
              </a:rPr>
              <a:t>				          </a:t>
            </a:r>
            <a:endParaRPr lang="pt-PT" sz="1600" dirty="0">
              <a:latin typeface="Book Antiqua" pitchFamily="18" charset="0"/>
            </a:endParaRPr>
          </a:p>
          <a:p>
            <a:pPr marL="609600" indent="-609600" fontAlgn="auto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PT" sz="1600" dirty="0" smtClean="0">
                <a:latin typeface="Book Antiqua" pitchFamily="18" charset="0"/>
              </a:rPr>
              <a:t>				</a:t>
            </a:r>
            <a:endParaRPr lang="pt-PT" sz="1800" dirty="0">
              <a:latin typeface="Book Antiqua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pt-PT" dirty="0"/>
          </a:p>
        </p:txBody>
      </p:sp>
      <p:pic>
        <p:nvPicPr>
          <p:cNvPr id="26627" name="Picture 1" descr="logo_m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6308725"/>
            <a:ext cx="18002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2051050" y="6453188"/>
            <a:ext cx="6337300" cy="2619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O.A., Porto,</a:t>
            </a:r>
            <a:r>
              <a:rPr lang="pt-PT" sz="1100" b="1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 </a:t>
            </a: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8.Junho.2013                                         </a:t>
            </a: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Direção-Geral de Reinserção e Serviços Prisionais </a:t>
            </a:r>
            <a:endParaRPr lang="pt-PT" sz="1100" dirty="0">
              <a:solidFill>
                <a:schemeClr val="accent6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500563" y="1125538"/>
            <a:ext cx="3887787" cy="646112"/>
          </a:xfrm>
          <a:prstGeom prst="rect">
            <a:avLst/>
          </a:prstGeom>
          <a:solidFill>
            <a:srgbClr val="CCCCFF"/>
          </a:solidFill>
          <a:ln>
            <a:solidFill>
              <a:srgbClr val="CCCC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i="1" dirty="0">
                <a:latin typeface="Book Antiqua" pitchFamily="18" charset="0"/>
              </a:rPr>
              <a:t>Tramitação do Pedido de Regresso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i="1" dirty="0">
                <a:latin typeface="Book Antiqua" pitchFamily="18" charset="0"/>
              </a:rPr>
              <a:t>(AC </a:t>
            </a:r>
            <a:r>
              <a:rPr lang="pt-PT" b="1" i="1" dirty="0">
                <a:latin typeface="Book Antiqua" pitchFamily="18" charset="0"/>
              </a:rPr>
              <a:t>Passiva/Ativa)</a:t>
            </a:r>
            <a:endParaRPr lang="pt-PT" b="1" i="1" dirty="0">
              <a:latin typeface="Book Antiqua" pitchFamily="18" charset="0"/>
            </a:endParaRPr>
          </a:p>
        </p:txBody>
      </p:sp>
      <p:cxnSp>
        <p:nvCxnSpPr>
          <p:cNvPr id="10" name="Conector de seta reta 9"/>
          <p:cNvCxnSpPr/>
          <p:nvPr/>
        </p:nvCxnSpPr>
        <p:spPr>
          <a:xfrm flipV="1">
            <a:off x="3132138" y="3357563"/>
            <a:ext cx="431800" cy="6254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de seta reta 11"/>
          <p:cNvCxnSpPr/>
          <p:nvPr/>
        </p:nvCxnSpPr>
        <p:spPr>
          <a:xfrm>
            <a:off x="3132138" y="3983038"/>
            <a:ext cx="503237" cy="1666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/>
          <p:nvPr/>
        </p:nvCxnSpPr>
        <p:spPr>
          <a:xfrm>
            <a:off x="3132138" y="3983038"/>
            <a:ext cx="503237" cy="8858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de seta reta 7"/>
          <p:cNvCxnSpPr/>
          <p:nvPr/>
        </p:nvCxnSpPr>
        <p:spPr>
          <a:xfrm flipV="1">
            <a:off x="3132138" y="3670300"/>
            <a:ext cx="503237" cy="3127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950" y="0"/>
            <a:ext cx="8640763" cy="981075"/>
          </a:xfrm>
          <a:solidFill>
            <a:srgbClr val="CC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PT" sz="3200" b="1" i="1" dirty="0">
                <a:solidFill>
                  <a:schemeClr val="tx1"/>
                </a:solidFill>
                <a:latin typeface="Book Antiqua" pitchFamily="18" charset="0"/>
              </a:rPr>
              <a:t>A Intervenção das Autoridades Centrais</a:t>
            </a:r>
            <a:endParaRPr lang="pt-PT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28625" y="2071688"/>
            <a:ext cx="8001000" cy="4248150"/>
          </a:xfrm>
        </p:spPr>
        <p:txBody>
          <a:bodyPr>
            <a:normAutofit fontScale="70000" lnSpcReduction="20000"/>
          </a:bodyPr>
          <a:lstStyle/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dirty="0">
                <a:latin typeface="Book Antiqua" pitchFamily="18" charset="0"/>
              </a:rPr>
              <a:t>a. Verificação dos requisitos formais;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endParaRPr lang="pt-PT" dirty="0">
              <a:latin typeface="Book Antiqua" pitchFamily="18" charset="0"/>
            </a:endParaRP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dirty="0">
                <a:latin typeface="Book Antiqua" pitchFamily="18" charset="0"/>
              </a:rPr>
              <a:t>b. Quem exerce as responsabilidades parentais (conjuntas?)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endParaRPr lang="pt-PT" dirty="0">
              <a:latin typeface="Book Antiqua" pitchFamily="18" charset="0"/>
            </a:endParaRP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dirty="0">
                <a:latin typeface="Book Antiqua" pitchFamily="18" charset="0"/>
              </a:rPr>
              <a:t>c. Se estamos perante um pedido da CH80 ou do Reg. 2201/2003 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dirty="0">
                <a:latin typeface="Book Antiqua" pitchFamily="18" charset="0"/>
              </a:rPr>
              <a:t>verificar dos diferentes efeitos relativos ao “</a:t>
            </a:r>
            <a:r>
              <a:rPr lang="pt-PT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direito de guarda</a:t>
            </a:r>
            <a:r>
              <a:rPr lang="pt-PT" dirty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”</a:t>
            </a:r>
            <a:r>
              <a:rPr lang="pt-PT" dirty="0">
                <a:latin typeface="Book Antiqua" pitchFamily="18" charset="0"/>
              </a:rPr>
              <a:t>: 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endParaRPr lang="pt-PT" dirty="0">
              <a:latin typeface="Book Antiqua" pitchFamily="18" charset="0"/>
            </a:endParaRP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dirty="0" smtClean="0">
                <a:latin typeface="Book Antiqua" pitchFamily="18" charset="0"/>
              </a:rPr>
              <a:t> - </a:t>
            </a:r>
            <a:r>
              <a:rPr lang="pt-PT" dirty="0" smtClean="0">
                <a:solidFill>
                  <a:srgbClr val="800080"/>
                </a:solidFill>
                <a:latin typeface="Book Antiqua" pitchFamily="18" charset="0"/>
              </a:rPr>
              <a:t>H80</a:t>
            </a:r>
            <a:r>
              <a:rPr lang="pt-PT" dirty="0" smtClean="0">
                <a:latin typeface="Book Antiqua" pitchFamily="18" charset="0"/>
              </a:rPr>
              <a:t> </a:t>
            </a:r>
            <a:r>
              <a:rPr lang="pt-PT" dirty="0">
                <a:latin typeface="Book Antiqua" pitchFamily="18" charset="0"/>
              </a:rPr>
              <a:t>- inclui </a:t>
            </a:r>
            <a:r>
              <a:rPr lang="pt-PT" i="1" dirty="0">
                <a:latin typeface="Book Antiqua" pitchFamily="18" charset="0"/>
              </a:rPr>
              <a:t>o direito de decidir sobre o lugar da residência da criança (</a:t>
            </a:r>
            <a:r>
              <a:rPr lang="pt-PT" dirty="0" smtClean="0">
                <a:latin typeface="Book Antiqua" pitchFamily="18" charset="0"/>
              </a:rPr>
              <a:t>art.º 5.º </a:t>
            </a:r>
            <a:r>
              <a:rPr lang="pt-PT" dirty="0">
                <a:latin typeface="Book Antiqua" pitchFamily="18" charset="0"/>
              </a:rPr>
              <a:t>al</a:t>
            </a:r>
            <a:r>
              <a:rPr lang="pt-PT" dirty="0" smtClean="0">
                <a:latin typeface="Book Antiqua" pitchFamily="18" charset="0"/>
              </a:rPr>
              <a:t>. a);</a:t>
            </a:r>
            <a:endParaRPr lang="pt-PT" dirty="0">
              <a:latin typeface="Book Antiqua" pitchFamily="18" charset="0"/>
            </a:endParaRPr>
          </a:p>
          <a:p>
            <a:pPr marL="274320" indent="-274320" fontAlgn="auto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PT" dirty="0">
                <a:latin typeface="Book Antiqua" pitchFamily="18" charset="0"/>
              </a:rPr>
              <a:t>– </a:t>
            </a:r>
            <a:r>
              <a:rPr lang="pt-PT" dirty="0">
                <a:solidFill>
                  <a:srgbClr val="800080"/>
                </a:solidFill>
                <a:latin typeface="Book Antiqua" pitchFamily="18" charset="0"/>
              </a:rPr>
              <a:t>Reg. 2201-</a:t>
            </a:r>
            <a:r>
              <a:rPr lang="pt-PT" dirty="0">
                <a:latin typeface="Book Antiqua" pitchFamily="18" charset="0"/>
              </a:rPr>
              <a:t> Não permite decidir sobre o local de residência </a:t>
            </a:r>
            <a:r>
              <a:rPr lang="pt-PT" dirty="0" smtClean="0">
                <a:latin typeface="Book Antiqua" pitchFamily="18" charset="0"/>
              </a:rPr>
              <a:t>da </a:t>
            </a:r>
            <a:r>
              <a:rPr lang="pt-PT" dirty="0">
                <a:latin typeface="Book Antiqua" pitchFamily="18" charset="0"/>
              </a:rPr>
              <a:t>criança </a:t>
            </a:r>
            <a:r>
              <a:rPr lang="pt-PT" dirty="0" smtClean="0">
                <a:latin typeface="Book Antiqua" pitchFamily="18" charset="0"/>
              </a:rPr>
              <a:t>sem</a:t>
            </a:r>
          </a:p>
          <a:p>
            <a:pPr marL="274320" indent="-274320" fontAlgn="auto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PT" dirty="0" smtClean="0">
                <a:latin typeface="Book Antiqua" pitchFamily="18" charset="0"/>
              </a:rPr>
              <a:t>o </a:t>
            </a:r>
            <a:r>
              <a:rPr lang="pt-PT" dirty="0">
                <a:latin typeface="Book Antiqua" pitchFamily="18" charset="0"/>
              </a:rPr>
              <a:t>consentimento do outro titular da </a:t>
            </a:r>
            <a:r>
              <a:rPr lang="pt-PT" dirty="0" smtClean="0">
                <a:latin typeface="Book Antiqua" pitchFamily="18" charset="0"/>
              </a:rPr>
              <a:t>responsabilidade </a:t>
            </a:r>
            <a:r>
              <a:rPr lang="pt-PT" dirty="0">
                <a:latin typeface="Book Antiqua" pitchFamily="18" charset="0"/>
              </a:rPr>
              <a:t>parental, desde </a:t>
            </a:r>
            <a:r>
              <a:rPr lang="pt-PT" dirty="0" smtClean="0">
                <a:latin typeface="Book Antiqua" pitchFamily="18" charset="0"/>
              </a:rPr>
              <a:t>que</a:t>
            </a:r>
          </a:p>
          <a:p>
            <a:pPr marL="274320" indent="-274320" fontAlgn="auto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PT" dirty="0" smtClean="0">
                <a:latin typeface="Book Antiqua" pitchFamily="18" charset="0"/>
              </a:rPr>
              <a:t>determinado </a:t>
            </a:r>
            <a:r>
              <a:rPr lang="pt-PT" dirty="0">
                <a:latin typeface="Book Antiqua" pitchFamily="18" charset="0"/>
              </a:rPr>
              <a:t>por </a:t>
            </a:r>
            <a:r>
              <a:rPr lang="pt-PT" dirty="0" smtClean="0">
                <a:latin typeface="Book Antiqua" pitchFamily="18" charset="0"/>
              </a:rPr>
              <a:t>decisão </a:t>
            </a:r>
            <a:r>
              <a:rPr lang="pt-PT" dirty="0">
                <a:latin typeface="Book Antiqua" pitchFamily="18" charset="0"/>
              </a:rPr>
              <a:t>judicial ou por atribuição de pleno direito [Art.º </a:t>
            </a:r>
            <a:r>
              <a:rPr lang="pt-PT" dirty="0" smtClean="0">
                <a:latin typeface="Book Antiqua" pitchFamily="18" charset="0"/>
              </a:rPr>
              <a:t>2.º</a:t>
            </a:r>
          </a:p>
          <a:p>
            <a:pPr marL="274320" indent="-274320" fontAlgn="auto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PT" dirty="0" smtClean="0">
                <a:latin typeface="Book Antiqua" pitchFamily="18" charset="0"/>
              </a:rPr>
              <a:t>n.º 11, </a:t>
            </a:r>
            <a:r>
              <a:rPr lang="pt-PT" dirty="0">
                <a:latin typeface="Book Antiqua" pitchFamily="18" charset="0"/>
              </a:rPr>
              <a:t>al. b)].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pt-PT" dirty="0"/>
          </a:p>
        </p:txBody>
      </p:sp>
      <p:pic>
        <p:nvPicPr>
          <p:cNvPr id="27651" name="Picture 1" descr="logo_m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6237288"/>
            <a:ext cx="2087563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2195513" y="6367463"/>
            <a:ext cx="6192837" cy="2619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O.A, Porto,</a:t>
            </a:r>
            <a:r>
              <a:rPr lang="pt-PT" sz="1100" b="1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 </a:t>
            </a: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8.Junho.2013                                    Direção-Geral </a:t>
            </a: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de Reinserção e Serviços Prisionais </a:t>
            </a:r>
            <a:endParaRPr lang="pt-PT" sz="1100" dirty="0">
              <a:solidFill>
                <a:schemeClr val="accent6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4500563" y="1125538"/>
            <a:ext cx="3887787" cy="646112"/>
          </a:xfrm>
          <a:prstGeom prst="rect">
            <a:avLst/>
          </a:prstGeom>
          <a:solidFill>
            <a:srgbClr val="CCCCFF"/>
          </a:solidFill>
          <a:ln>
            <a:solidFill>
              <a:srgbClr val="CCCC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i="1" dirty="0">
                <a:latin typeface="Book Antiqua" pitchFamily="18" charset="0"/>
              </a:rPr>
              <a:t>Tramitação do Pedido de Regresso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i="1" dirty="0">
                <a:latin typeface="Book Antiqua" pitchFamily="18" charset="0"/>
              </a:rPr>
              <a:t>(AC Passiva)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950" y="0"/>
            <a:ext cx="8640763" cy="908050"/>
          </a:xfrm>
          <a:solidFill>
            <a:srgbClr val="CC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PT" sz="3200" b="1" i="1" dirty="0">
                <a:solidFill>
                  <a:schemeClr val="tx1"/>
                </a:solidFill>
                <a:latin typeface="Book Antiqua" pitchFamily="18" charset="0"/>
              </a:rPr>
              <a:t>A Intervenção das Autoridades Centrais</a:t>
            </a:r>
            <a:endParaRPr lang="pt-PT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060575"/>
            <a:ext cx="7643813" cy="4102100"/>
          </a:xfrm>
        </p:spPr>
        <p:txBody>
          <a:bodyPr>
            <a:normAutofit fontScale="47500" lnSpcReduction="20000"/>
          </a:bodyPr>
          <a:lstStyle/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sz="2900" b="1" dirty="0">
                <a:latin typeface="Book Antiqua" pitchFamily="18" charset="0"/>
              </a:rPr>
              <a:t>3. </a:t>
            </a:r>
            <a:r>
              <a:rPr lang="pt-PT" sz="2900" dirty="0">
                <a:latin typeface="Book Antiqua" pitchFamily="18" charset="0"/>
              </a:rPr>
              <a:t>Procedimentos prévios para a entrega voluntária da criança e, em simultâneo:</a:t>
            </a: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sz="2900" dirty="0">
                <a:latin typeface="Book Antiqua" pitchFamily="18" charset="0"/>
              </a:rPr>
              <a:t>	</a:t>
            </a:r>
            <a:r>
              <a:rPr lang="pt-PT" sz="2900" dirty="0" smtClean="0">
                <a:latin typeface="Book Antiqua" pitchFamily="18" charset="0"/>
              </a:rPr>
              <a:t>    </a:t>
            </a:r>
            <a:r>
              <a:rPr lang="pt-PT" sz="2900" b="1" dirty="0" smtClean="0">
                <a:latin typeface="Book Antiqua" pitchFamily="18" charset="0"/>
              </a:rPr>
              <a:t>a</a:t>
            </a:r>
            <a:r>
              <a:rPr lang="pt-PT" sz="2900" b="1" dirty="0">
                <a:latin typeface="Book Antiqua" pitchFamily="18" charset="0"/>
              </a:rPr>
              <a:t>.</a:t>
            </a:r>
            <a:r>
              <a:rPr lang="pt-PT" sz="2900" dirty="0">
                <a:latin typeface="Book Antiqua" pitchFamily="18" charset="0"/>
              </a:rPr>
              <a:t> Envio do pedido ao M. P.º competente. </a:t>
            </a:r>
          </a:p>
          <a:p>
            <a:pPr marL="274320" indent="-274320" fontAlgn="auto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PT" sz="2900" b="1" dirty="0">
                <a:latin typeface="Book Antiqua" pitchFamily="18" charset="0"/>
              </a:rPr>
              <a:t>	</a:t>
            </a:r>
            <a:r>
              <a:rPr lang="pt-PT" sz="2900" b="1" dirty="0" smtClean="0">
                <a:latin typeface="Book Antiqua" pitchFamily="18" charset="0"/>
              </a:rPr>
              <a:t>    b</a:t>
            </a:r>
            <a:r>
              <a:rPr lang="pt-PT" sz="2900" b="1" dirty="0">
                <a:latin typeface="Book Antiqua" pitchFamily="18" charset="0"/>
              </a:rPr>
              <a:t>. </a:t>
            </a:r>
            <a:r>
              <a:rPr lang="pt-PT" sz="2900" dirty="0">
                <a:latin typeface="Book Antiqua" pitchFamily="18" charset="0"/>
              </a:rPr>
              <a:t>Informação sobre a existência ou eventual existência de regulação </a:t>
            </a:r>
            <a:r>
              <a:rPr lang="pt-PT" sz="2900" dirty="0" smtClean="0">
                <a:latin typeface="Book Antiqua" pitchFamily="18" charset="0"/>
              </a:rPr>
              <a:t>das</a:t>
            </a:r>
          </a:p>
          <a:p>
            <a:pPr marL="274320" indent="-274320" fontAlgn="auto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PT" sz="2900" dirty="0">
                <a:latin typeface="Book Antiqua" pitchFamily="18" charset="0"/>
              </a:rPr>
              <a:t>	 </a:t>
            </a:r>
            <a:r>
              <a:rPr lang="pt-PT" sz="2900" dirty="0" smtClean="0">
                <a:latin typeface="Book Antiqua" pitchFamily="18" charset="0"/>
              </a:rPr>
              <a:t>    responsabilidades </a:t>
            </a:r>
            <a:r>
              <a:rPr lang="pt-PT" sz="2900" dirty="0">
                <a:latin typeface="Book Antiqua" pitchFamily="18" charset="0"/>
              </a:rPr>
              <a:t>parentais intentadas em Portugal, solicitando a sua </a:t>
            </a:r>
            <a:r>
              <a:rPr lang="pt-PT" sz="2900" dirty="0" smtClean="0">
                <a:latin typeface="Book Antiqua" pitchFamily="18" charset="0"/>
              </a:rPr>
              <a:t>suspensão</a:t>
            </a:r>
          </a:p>
          <a:p>
            <a:pPr marL="274320" indent="-274320" fontAlgn="auto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PT" sz="2900" dirty="0">
                <a:latin typeface="Book Antiqua" pitchFamily="18" charset="0"/>
              </a:rPr>
              <a:t>	</a:t>
            </a:r>
            <a:r>
              <a:rPr lang="pt-PT" sz="2900" dirty="0" smtClean="0">
                <a:latin typeface="Book Antiqua" pitchFamily="18" charset="0"/>
              </a:rPr>
              <a:t>     ao </a:t>
            </a:r>
            <a:r>
              <a:rPr lang="pt-PT" sz="2900" dirty="0">
                <a:latin typeface="Book Antiqua" pitchFamily="18" charset="0"/>
              </a:rPr>
              <a:t>abrigo do Art.º 19.º n.º 2 do Reg. ou Art. 16.º da CH80.</a:t>
            </a:r>
          </a:p>
          <a:p>
            <a:pPr marL="274320" indent="-274320" fontAlgn="auto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endParaRPr lang="pt-PT" b="1" dirty="0">
              <a:latin typeface="Book Antiqua" pitchFamily="18" charset="0"/>
            </a:endParaRPr>
          </a:p>
          <a:p>
            <a:pPr marL="274320" indent="-274320" fontAlgn="auto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PT" sz="2700" b="1" dirty="0">
                <a:latin typeface="Book Antiqua" pitchFamily="18" charset="0"/>
              </a:rPr>
              <a:t>4. Tramitação subsequente processo</a:t>
            </a:r>
          </a:p>
          <a:p>
            <a:pPr marL="274320" indent="-274320" fontAlgn="auto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PT" sz="2700" dirty="0">
                <a:latin typeface="Book Antiqua" pitchFamily="18" charset="0"/>
              </a:rPr>
              <a:t>						</a:t>
            </a:r>
          </a:p>
          <a:p>
            <a:pPr marL="274320" indent="-274320" fontAlgn="auto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PT" sz="2700" b="1" dirty="0" smtClean="0">
                <a:latin typeface="Book Antiqua" pitchFamily="18" charset="0"/>
              </a:rPr>
              <a:t>4.1</a:t>
            </a:r>
            <a:r>
              <a:rPr lang="pt-PT" sz="2700" dirty="0" smtClean="0">
                <a:latin typeface="Book Antiqua" pitchFamily="18" charset="0"/>
              </a:rPr>
              <a:t> Remessa da oposição/ausência de resposta ado progenitor-raptor ao TFM competente;</a:t>
            </a:r>
          </a:p>
          <a:p>
            <a:pPr marL="274320" indent="-274320" fontAlgn="auto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PT" sz="2700" b="1" dirty="0" smtClean="0">
                <a:latin typeface="Book Antiqua" pitchFamily="18" charset="0"/>
              </a:rPr>
              <a:t>4.2 </a:t>
            </a:r>
            <a:r>
              <a:rPr lang="pt-PT" sz="2700" dirty="0" smtClean="0">
                <a:latin typeface="Book Antiqua" pitchFamily="18" charset="0"/>
              </a:rPr>
              <a:t>Pedidos </a:t>
            </a:r>
            <a:r>
              <a:rPr lang="pt-PT" sz="2700" dirty="0">
                <a:latin typeface="Book Antiqua" pitchFamily="18" charset="0"/>
              </a:rPr>
              <a:t>de </a:t>
            </a:r>
            <a:r>
              <a:rPr lang="pt-PT" sz="2700" dirty="0" smtClean="0">
                <a:latin typeface="Book Antiqua" pitchFamily="18" charset="0"/>
              </a:rPr>
              <a:t>informação;</a:t>
            </a:r>
          </a:p>
          <a:p>
            <a:pPr marL="274320" indent="-274320" fontAlgn="auto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PT" sz="2700" b="1" dirty="0" smtClean="0">
                <a:latin typeface="Book Antiqua" pitchFamily="18" charset="0"/>
              </a:rPr>
              <a:t>4.3 </a:t>
            </a:r>
            <a:r>
              <a:rPr lang="pt-PT" sz="2700" dirty="0">
                <a:latin typeface="Book Antiqua" pitchFamily="18" charset="0"/>
              </a:rPr>
              <a:t>Estado actual do processo (6 semanas) ou pedido de declaração relativo </a:t>
            </a:r>
            <a:r>
              <a:rPr lang="pt-PT" sz="2700" dirty="0" smtClean="0">
                <a:latin typeface="Book Antiqua" pitchFamily="18" charset="0"/>
              </a:rPr>
              <a:t>às</a:t>
            </a:r>
          </a:p>
          <a:p>
            <a:pPr marL="274320" indent="-274320" fontAlgn="auto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PT" sz="2700" dirty="0" smtClean="0">
                <a:latin typeface="Book Antiqua" pitchFamily="18" charset="0"/>
              </a:rPr>
              <a:t>circunstâncias </a:t>
            </a:r>
            <a:r>
              <a:rPr lang="pt-PT" sz="2700" dirty="0">
                <a:latin typeface="Book Antiqua" pitchFamily="18" charset="0"/>
              </a:rPr>
              <a:t>excepcionais  que impossibilitem o tribunal à tomada de decisão (Art.º </a:t>
            </a:r>
            <a:r>
              <a:rPr lang="pt-PT" sz="2700" dirty="0" smtClean="0">
                <a:latin typeface="Book Antiqua" pitchFamily="18" charset="0"/>
              </a:rPr>
              <a:t>11º</a:t>
            </a:r>
          </a:p>
          <a:p>
            <a:pPr marL="274320" indent="-274320" fontAlgn="auto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PT" sz="2700" dirty="0" smtClean="0">
                <a:latin typeface="Book Antiqua" pitchFamily="18" charset="0"/>
              </a:rPr>
              <a:t>§ </a:t>
            </a:r>
            <a:r>
              <a:rPr lang="pt-PT" sz="2700" dirty="0">
                <a:latin typeface="Book Antiqua" pitchFamily="18" charset="0"/>
              </a:rPr>
              <a:t>2.º);	</a:t>
            </a:r>
            <a:endParaRPr lang="pt-PT" sz="2700" dirty="0" smtClean="0">
              <a:latin typeface="Book Antiqua" pitchFamily="18" charset="0"/>
            </a:endParaRPr>
          </a:p>
          <a:p>
            <a:pPr marL="274320" indent="-274320" fontAlgn="auto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PT" sz="2700" b="1" dirty="0" smtClean="0">
                <a:latin typeface="Book Antiqua" pitchFamily="18" charset="0"/>
              </a:rPr>
              <a:t>4.3 </a:t>
            </a:r>
            <a:r>
              <a:rPr lang="pt-PT" sz="2700" dirty="0">
                <a:latin typeface="Book Antiqua" pitchFamily="18" charset="0"/>
              </a:rPr>
              <a:t>Pedidos de relatórios sócio-familiar da criança, </a:t>
            </a:r>
            <a:r>
              <a:rPr lang="pt-PT" sz="2700" dirty="0" smtClean="0">
                <a:latin typeface="Book Antiqua" pitchFamily="18" charset="0"/>
              </a:rPr>
              <a:t>pedidos de garantias a que aludem o art.º 11.º  n.º 4</a:t>
            </a:r>
          </a:p>
          <a:p>
            <a:pPr marL="274320" indent="-274320" fontAlgn="auto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PT" sz="2700" dirty="0" smtClean="0">
                <a:latin typeface="Book Antiqua" pitchFamily="18" charset="0"/>
              </a:rPr>
              <a:t>do Regulamento, etc</a:t>
            </a:r>
            <a:r>
              <a:rPr lang="pt-PT" sz="2700" dirty="0">
                <a:latin typeface="Book Antiqua" pitchFamily="18" charset="0"/>
              </a:rPr>
              <a:t>.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pt-PT" dirty="0"/>
          </a:p>
        </p:txBody>
      </p:sp>
      <p:pic>
        <p:nvPicPr>
          <p:cNvPr id="28675" name="Picture 1" descr="logo_m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162675"/>
            <a:ext cx="21082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2339975" y="6381750"/>
            <a:ext cx="5761038" cy="2619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O.A, Porto, 8.Junho.2013                       </a:t>
            </a: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Direção-Geral de Reinserção e Serviços Prisionais </a:t>
            </a:r>
            <a:endParaRPr lang="pt-PT" sz="1100" dirty="0">
              <a:solidFill>
                <a:schemeClr val="accent6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500563" y="1125538"/>
            <a:ext cx="3887787" cy="646112"/>
          </a:xfrm>
          <a:prstGeom prst="rect">
            <a:avLst/>
          </a:prstGeom>
          <a:solidFill>
            <a:srgbClr val="CCCCFF"/>
          </a:solidFill>
          <a:ln>
            <a:solidFill>
              <a:srgbClr val="CCCC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i="1" dirty="0">
                <a:latin typeface="Book Antiqua" pitchFamily="18" charset="0"/>
              </a:rPr>
              <a:t>Tramitação do Pedido de Regresso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i="1" dirty="0">
                <a:latin typeface="Book Antiqua" pitchFamily="18" charset="0"/>
              </a:rPr>
              <a:t>(AC Passiva)</a:t>
            </a:r>
          </a:p>
        </p:txBody>
      </p:sp>
      <p:sp>
        <p:nvSpPr>
          <p:cNvPr id="28678" name="AutoShape 6"/>
          <p:cNvSpPr>
            <a:spLocks noChangeArrowheads="1"/>
          </p:cNvSpPr>
          <p:nvPr/>
        </p:nvSpPr>
        <p:spPr bwMode="auto">
          <a:xfrm>
            <a:off x="250825" y="2565400"/>
            <a:ext cx="677863" cy="1006475"/>
          </a:xfrm>
          <a:prstGeom prst="curvedRightArrow">
            <a:avLst>
              <a:gd name="adj1" fmla="val 33064"/>
              <a:gd name="adj2" fmla="val 66128"/>
              <a:gd name="adj3" fmla="val 33333"/>
            </a:avLst>
          </a:prstGeom>
          <a:gradFill rotWithShape="1">
            <a:gsLst>
              <a:gs pos="0">
                <a:srgbClr val="765E5E"/>
              </a:gs>
              <a:gs pos="50000">
                <a:srgbClr val="FFCCCC"/>
              </a:gs>
              <a:gs pos="100000">
                <a:srgbClr val="765E5E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950" y="0"/>
            <a:ext cx="8640763" cy="908050"/>
          </a:xfrm>
          <a:solidFill>
            <a:srgbClr val="CC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PT" sz="2800" b="1" i="1" dirty="0">
                <a:solidFill>
                  <a:schemeClr val="tx1"/>
                </a:solidFill>
                <a:latin typeface="Book Antiqua" pitchFamily="18" charset="0"/>
              </a:rPr>
              <a:t>A Intervenção das Autoridades Centrais</a:t>
            </a:r>
            <a:endParaRPr lang="pt-PT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989138"/>
            <a:ext cx="7467600" cy="4248150"/>
          </a:xfrm>
        </p:spPr>
        <p:txBody>
          <a:bodyPr>
            <a:normAutofit/>
          </a:bodyPr>
          <a:lstStyle/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endParaRPr lang="pt-PT" b="1" dirty="0" smtClean="0">
              <a:latin typeface="Book Antiqua" pitchFamily="18" charset="0"/>
            </a:endParaRP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endParaRPr lang="pt-PT" b="1" dirty="0">
              <a:latin typeface="Book Antiqua" pitchFamily="18" charset="0"/>
            </a:endParaRP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b="1" dirty="0" smtClean="0">
                <a:latin typeface="Book Antiqua" pitchFamily="18" charset="0"/>
              </a:rPr>
              <a:t>5</a:t>
            </a:r>
            <a:r>
              <a:rPr lang="pt-PT" b="1" dirty="0">
                <a:latin typeface="Book Antiqua" pitchFamily="18" charset="0"/>
              </a:rPr>
              <a:t>. Decisão Judicial que ordena: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dirty="0">
                <a:latin typeface="Book Antiqua" pitchFamily="18" charset="0"/>
              </a:rPr>
              <a:t>			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dirty="0">
                <a:latin typeface="Book Antiqua" pitchFamily="18" charset="0"/>
              </a:rPr>
              <a:t>		     Regresso ao ERH = Entrega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dirty="0">
                <a:latin typeface="Book Antiqua" pitchFamily="18" charset="0"/>
              </a:rPr>
              <a:t>		 	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dirty="0" smtClean="0">
                <a:latin typeface="Book Antiqua" pitchFamily="18" charset="0"/>
              </a:rPr>
              <a:t>		     Não regresso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dirty="0">
                <a:latin typeface="Book Antiqua" pitchFamily="18" charset="0"/>
              </a:rPr>
              <a:t>		                         	    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dirty="0">
                <a:latin typeface="Book Antiqua" pitchFamily="18" charset="0"/>
              </a:rPr>
              <a:t>		</a:t>
            </a:r>
            <a:endParaRPr lang="pt-PT" dirty="0" smtClean="0">
              <a:latin typeface="Book Antiqua" pitchFamily="18" charset="0"/>
            </a:endParaRP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dirty="0">
                <a:latin typeface="Book Antiqua" pitchFamily="18" charset="0"/>
              </a:rPr>
              <a:t>	</a:t>
            </a:r>
            <a:r>
              <a:rPr lang="pt-PT" dirty="0" smtClean="0">
                <a:latin typeface="Book Antiqua" pitchFamily="18" charset="0"/>
              </a:rPr>
              <a:t>	  </a:t>
            </a:r>
            <a:r>
              <a:rPr lang="pt-PT" sz="1400" dirty="0">
                <a:latin typeface="Book Antiqua" pitchFamily="18" charset="0"/>
              </a:rPr>
              <a:t>(=Org.Dto.Visitas/RRParentais</a:t>
            </a:r>
            <a:r>
              <a:rPr lang="pt-PT" sz="1800" dirty="0">
                <a:latin typeface="Book Antiqua" pitchFamily="18" charset="0"/>
              </a:rPr>
              <a:t>)</a:t>
            </a:r>
            <a:endParaRPr lang="pt-PT" sz="2000" dirty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pt-PT" dirty="0"/>
          </a:p>
        </p:txBody>
      </p:sp>
      <p:pic>
        <p:nvPicPr>
          <p:cNvPr id="29699" name="Picture 1" descr="logo_m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6237288"/>
            <a:ext cx="2376488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2484438" y="6381750"/>
            <a:ext cx="6191250" cy="2619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O.A</a:t>
            </a:r>
            <a:r>
              <a:rPr lang="pt-PT" sz="1100" b="1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.</a:t>
            </a: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, Porto,</a:t>
            </a:r>
            <a:r>
              <a:rPr lang="pt-PT" sz="1100" b="1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 </a:t>
            </a: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 8.Junho.2013                             </a:t>
            </a: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Direção-Geral de Reinserção e Serviços Prisionais </a:t>
            </a:r>
            <a:endParaRPr lang="pt-PT" sz="1100" dirty="0">
              <a:solidFill>
                <a:schemeClr val="accent6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500563" y="1125538"/>
            <a:ext cx="3887787" cy="646112"/>
          </a:xfrm>
          <a:prstGeom prst="rect">
            <a:avLst/>
          </a:prstGeom>
          <a:solidFill>
            <a:srgbClr val="CCCCFF"/>
          </a:solidFill>
          <a:ln>
            <a:solidFill>
              <a:srgbClr val="CCCC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i="1" dirty="0">
                <a:latin typeface="Book Antiqua" pitchFamily="18" charset="0"/>
              </a:rPr>
              <a:t>Tramitação do Pedido de Regresso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i="1" dirty="0">
                <a:latin typeface="Book Antiqua" pitchFamily="18" charset="0"/>
              </a:rPr>
              <a:t>(AC Passiva)</a:t>
            </a:r>
          </a:p>
        </p:txBody>
      </p:sp>
      <p:sp>
        <p:nvSpPr>
          <p:cNvPr id="29702" name="AutoShape 8"/>
          <p:cNvSpPr>
            <a:spLocks noChangeArrowheads="1"/>
          </p:cNvSpPr>
          <p:nvPr/>
        </p:nvSpPr>
        <p:spPr bwMode="auto">
          <a:xfrm>
            <a:off x="2339975" y="4724400"/>
            <a:ext cx="1358900" cy="649288"/>
          </a:xfrm>
          <a:prstGeom prst="curvedDownArrow">
            <a:avLst>
              <a:gd name="adj1" fmla="val 48011"/>
              <a:gd name="adj2" fmla="val 96032"/>
              <a:gd name="adj3" fmla="val 33333"/>
            </a:avLst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>
              <a:latin typeface="Century Schoolbook" pitchFamily="18" charset="0"/>
            </a:endParaRPr>
          </a:p>
        </p:txBody>
      </p:sp>
      <p:sp>
        <p:nvSpPr>
          <p:cNvPr id="8" name="Seta para a direita 7"/>
          <p:cNvSpPr/>
          <p:nvPr/>
        </p:nvSpPr>
        <p:spPr>
          <a:xfrm>
            <a:off x="857250" y="3429000"/>
            <a:ext cx="857250" cy="357188"/>
          </a:xfrm>
          <a:prstGeom prst="rightArrow">
            <a:avLst/>
          </a:prstGeom>
          <a:solidFill>
            <a:srgbClr val="CC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dirty="0"/>
          </a:p>
        </p:txBody>
      </p:sp>
      <p:sp>
        <p:nvSpPr>
          <p:cNvPr id="9" name="Seta para a direita 8"/>
          <p:cNvSpPr/>
          <p:nvPr/>
        </p:nvSpPr>
        <p:spPr>
          <a:xfrm>
            <a:off x="857250" y="4143375"/>
            <a:ext cx="857250" cy="357188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C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950" y="0"/>
            <a:ext cx="8640763" cy="908050"/>
          </a:xfrm>
          <a:solidFill>
            <a:srgbClr val="CC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PT" sz="2800" b="1" i="1" dirty="0">
                <a:solidFill>
                  <a:schemeClr val="tx1"/>
                </a:solidFill>
                <a:latin typeface="Book Antiqua" pitchFamily="18" charset="0"/>
              </a:rPr>
              <a:t>A Intervenção das Autoridades Centrais</a:t>
            </a:r>
            <a:endParaRPr lang="pt-PT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916113"/>
            <a:ext cx="7467600" cy="4249737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pt-PT" b="1" dirty="0">
                <a:latin typeface="Book Antiqua" pitchFamily="18" charset="0"/>
              </a:rPr>
              <a:t>6. Recurso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pt-PT" dirty="0" smtClean="0">
              <a:latin typeface="Book Antiqua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pt-PT" b="1" dirty="0" smtClean="0">
                <a:latin typeface="Book Antiqua" pitchFamily="18" charset="0"/>
              </a:rPr>
              <a:t>6.1</a:t>
            </a:r>
            <a:r>
              <a:rPr lang="pt-PT" dirty="0" smtClean="0">
                <a:latin typeface="Book Antiqua" pitchFamily="18" charset="0"/>
              </a:rPr>
              <a:t> </a:t>
            </a:r>
            <a:r>
              <a:rPr lang="pt-PT" dirty="0">
                <a:latin typeface="Book Antiqua" pitchFamily="18" charset="0"/>
              </a:rPr>
              <a:t>Manutenção da decisão 1.ª Instância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pt-PT" dirty="0">
                <a:latin typeface="Book Antiqua" pitchFamily="18" charset="0"/>
              </a:rPr>
              <a:t> 		   </a:t>
            </a:r>
            <a:r>
              <a:rPr lang="pt-PT" sz="1800" b="1" dirty="0">
                <a:latin typeface="Book Antiqua" pitchFamily="18" charset="0"/>
              </a:rPr>
              <a:t>Reg. Resp. Parentais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pt-PT" sz="1800" b="1" dirty="0">
                <a:latin typeface="Book Antiqua" pitchFamily="18" charset="0"/>
              </a:rPr>
              <a:t>		    /Org. Dto. Visitas</a:t>
            </a:r>
            <a:r>
              <a:rPr lang="pt-PT" dirty="0">
                <a:latin typeface="Book Antiqua" pitchFamily="18" charset="0"/>
              </a:rPr>
              <a:t>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pt-PT" dirty="0" smtClean="0">
              <a:latin typeface="Book Antiqua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pt-PT" b="1" dirty="0" smtClean="0">
                <a:latin typeface="Book Antiqua" pitchFamily="18" charset="0"/>
              </a:rPr>
              <a:t>6.2</a:t>
            </a:r>
            <a:r>
              <a:rPr lang="pt-PT" dirty="0" smtClean="0">
                <a:latin typeface="Book Antiqua" pitchFamily="18" charset="0"/>
              </a:rPr>
              <a:t> </a:t>
            </a:r>
            <a:r>
              <a:rPr lang="pt-PT" dirty="0">
                <a:latin typeface="Book Antiqua" pitchFamily="18" charset="0"/>
              </a:rPr>
              <a:t>Alteração/revogação da decisão anterior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pt-PT" sz="2000" dirty="0"/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pt-PT" sz="2000" dirty="0"/>
              <a:t>		 </a:t>
            </a:r>
            <a:endParaRPr lang="pt-PT" sz="2000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pt-PT" sz="2000" dirty="0">
                <a:latin typeface="Book Antiqua" pitchFamily="18" charset="0"/>
              </a:rPr>
              <a:t>	</a:t>
            </a:r>
            <a:r>
              <a:rPr lang="pt-PT" sz="2000" dirty="0" smtClean="0">
                <a:latin typeface="Book Antiqua" pitchFamily="18" charset="0"/>
              </a:rPr>
              <a:t>	    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pt-PT" sz="2000" dirty="0">
                <a:latin typeface="Book Antiqua" pitchFamily="18" charset="0"/>
              </a:rPr>
              <a:t>	</a:t>
            </a:r>
            <a:r>
              <a:rPr lang="pt-PT" sz="2000" dirty="0" smtClean="0">
                <a:latin typeface="Book Antiqua" pitchFamily="18" charset="0"/>
              </a:rPr>
              <a:t>	         </a:t>
            </a:r>
            <a:r>
              <a:rPr lang="pt-PT" sz="2600" b="1" dirty="0" smtClean="0">
                <a:latin typeface="Book Antiqua" pitchFamily="18" charset="0"/>
              </a:rPr>
              <a:t>Regresso </a:t>
            </a:r>
            <a:r>
              <a:rPr lang="pt-PT" sz="2600" b="1" dirty="0">
                <a:latin typeface="Book Antiqua" pitchFamily="18" charset="0"/>
              </a:rPr>
              <a:t>da criança ao ERH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pt-PT" dirty="0"/>
          </a:p>
        </p:txBody>
      </p:sp>
      <p:pic>
        <p:nvPicPr>
          <p:cNvPr id="30723" name="Picture 1" descr="logo_m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237288"/>
            <a:ext cx="2124075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2268538" y="6381750"/>
            <a:ext cx="6335712" cy="2619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O.A</a:t>
            </a:r>
            <a:r>
              <a:rPr lang="pt-PT" sz="1100" b="1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. </a:t>
            </a:r>
            <a:r>
              <a:rPr lang="pt-PT" sz="1100" b="1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,</a:t>
            </a: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Porto, 8.Junho.2013                                     </a:t>
            </a: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Direção-Geral de Reinserção e Serviços Prisionais </a:t>
            </a:r>
            <a:endParaRPr lang="pt-PT" sz="1100" dirty="0">
              <a:solidFill>
                <a:schemeClr val="accent6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500563" y="1125538"/>
            <a:ext cx="3887787" cy="646112"/>
          </a:xfrm>
          <a:prstGeom prst="rect">
            <a:avLst/>
          </a:prstGeom>
          <a:solidFill>
            <a:srgbClr val="CCCCFF"/>
          </a:solidFill>
          <a:ln>
            <a:solidFill>
              <a:srgbClr val="CCCC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i="1" dirty="0">
                <a:latin typeface="Book Antiqua" pitchFamily="18" charset="0"/>
              </a:rPr>
              <a:t>Tramitação do Pedido de Regresso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i="1" dirty="0">
                <a:latin typeface="Book Antiqua" pitchFamily="18" charset="0"/>
              </a:rPr>
              <a:t>(AC Passiva)</a:t>
            </a:r>
          </a:p>
        </p:txBody>
      </p:sp>
      <p:sp>
        <p:nvSpPr>
          <p:cNvPr id="30726" name="AutoShape 9"/>
          <p:cNvSpPr>
            <a:spLocks noChangeArrowheads="1"/>
          </p:cNvSpPr>
          <p:nvPr/>
        </p:nvSpPr>
        <p:spPr bwMode="auto">
          <a:xfrm>
            <a:off x="2627313" y="4581525"/>
            <a:ext cx="2160587" cy="1008063"/>
          </a:xfrm>
          <a:prstGeom prst="curvedDownArrow">
            <a:avLst>
              <a:gd name="adj1" fmla="val 80314"/>
              <a:gd name="adj2" fmla="val 132111"/>
              <a:gd name="adj3" fmla="val 33333"/>
            </a:avLst>
          </a:prstGeom>
          <a:gradFill rotWithShape="1">
            <a:gsLst>
              <a:gs pos="0">
                <a:srgbClr val="765E5E"/>
              </a:gs>
              <a:gs pos="50000">
                <a:srgbClr val="FFCCCC"/>
              </a:gs>
              <a:gs pos="100000">
                <a:srgbClr val="765E5E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/>
            <a:endParaRPr lang="pt-PT"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950" y="0"/>
            <a:ext cx="8640763" cy="908050"/>
          </a:xfrm>
          <a:solidFill>
            <a:srgbClr val="CC99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PT" sz="2800" b="1" i="1" dirty="0">
                <a:solidFill>
                  <a:schemeClr val="tx1"/>
                </a:solidFill>
                <a:latin typeface="Book Antiqua" pitchFamily="18" charset="0"/>
              </a:rPr>
              <a:t>A Intervenção das Autoridades Centrais</a:t>
            </a:r>
            <a:endParaRPr lang="pt-PT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23850" y="1989138"/>
            <a:ext cx="7993063" cy="4392612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sz="2800" b="1" dirty="0">
                <a:latin typeface="Book Antiqua" pitchFamily="18" charset="0"/>
              </a:rPr>
              <a:t>7. Entrega judicial de criança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sz="2800" b="1" u="sng" dirty="0">
                <a:latin typeface="Book Antiqua" pitchFamily="18" charset="0"/>
              </a:rPr>
              <a:t>7.1 Decisão judicial deve indicar </a:t>
            </a:r>
            <a:r>
              <a:rPr lang="pt-PT" sz="2800" b="1" u="sng" dirty="0" smtClean="0">
                <a:latin typeface="Book Antiqua" pitchFamily="18" charset="0"/>
              </a:rPr>
              <a:t>se</a:t>
            </a:r>
            <a:r>
              <a:rPr lang="pt-PT" sz="2800" b="1" dirty="0" smtClean="0">
                <a:latin typeface="Book Antiqua" pitchFamily="18" charset="0"/>
              </a:rPr>
              <a:t>:</a:t>
            </a:r>
            <a:endParaRPr lang="pt-PT" sz="2800" b="1" dirty="0">
              <a:latin typeface="Book Antiqua" pitchFamily="18" charset="0"/>
            </a:endParaRPr>
          </a:p>
          <a:p>
            <a:pPr marL="457200" indent="-457200" fontAlgn="auto">
              <a:lnSpc>
                <a:spcPct val="9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b="1" dirty="0" smtClean="0">
                <a:solidFill>
                  <a:srgbClr val="CC00FF"/>
                </a:solidFill>
                <a:latin typeface="Book Antiqua" pitchFamily="18" charset="0"/>
              </a:rPr>
              <a:t>a. </a:t>
            </a:r>
            <a:r>
              <a:rPr lang="pt-PT" dirty="0" smtClean="0">
                <a:latin typeface="Book Antiqua" pitchFamily="18" charset="0"/>
              </a:rPr>
              <a:t>Pretende </a:t>
            </a:r>
            <a:r>
              <a:rPr lang="pt-PT" dirty="0">
                <a:latin typeface="Book Antiqua" pitchFamily="18" charset="0"/>
              </a:rPr>
              <a:t>a intervenção da DGRS/ACP </a:t>
            </a:r>
            <a:r>
              <a:rPr lang="pt-PT" dirty="0" smtClean="0">
                <a:latin typeface="Book Antiqua" pitchFamily="18" charset="0"/>
              </a:rPr>
              <a:t>nos procedi-</a:t>
            </a:r>
          </a:p>
          <a:p>
            <a:pPr marL="457200" indent="-457200" fontAlgn="auto">
              <a:lnSpc>
                <a:spcPct val="9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dirty="0" smtClean="0">
                <a:latin typeface="Book Antiqua" pitchFamily="18" charset="0"/>
              </a:rPr>
              <a:t>mentos de </a:t>
            </a:r>
            <a:r>
              <a:rPr lang="pt-PT" dirty="0">
                <a:latin typeface="Book Antiqua" pitchFamily="18" charset="0"/>
              </a:rPr>
              <a:t>articulação entre os vários </a:t>
            </a:r>
            <a:r>
              <a:rPr lang="pt-PT" dirty="0" smtClean="0">
                <a:latin typeface="Book Antiqua" pitchFamily="18" charset="0"/>
              </a:rPr>
              <a:t>operadores</a:t>
            </a:r>
          </a:p>
          <a:p>
            <a:pPr marL="457200" indent="-457200" fontAlgn="auto">
              <a:lnSpc>
                <a:spcPct val="9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dirty="0" smtClean="0">
                <a:latin typeface="Book Antiqua" pitchFamily="18" charset="0"/>
              </a:rPr>
              <a:t>envolvidos </a:t>
            </a:r>
            <a:r>
              <a:rPr lang="pt-PT" dirty="0">
                <a:latin typeface="Book Antiqua" pitchFamily="18" charset="0"/>
              </a:rPr>
              <a:t>e o(s) progenitor(es);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b="1" dirty="0" smtClean="0">
                <a:solidFill>
                  <a:srgbClr val="CC00FF"/>
                </a:solidFill>
                <a:latin typeface="Book Antiqua" pitchFamily="18" charset="0"/>
              </a:rPr>
              <a:t>b. </a:t>
            </a:r>
            <a:r>
              <a:rPr lang="pt-PT" dirty="0" smtClean="0">
                <a:latin typeface="Book Antiqua" pitchFamily="18" charset="0"/>
              </a:rPr>
              <a:t>O </a:t>
            </a:r>
            <a:r>
              <a:rPr lang="pt-PT" dirty="0">
                <a:latin typeface="Book Antiqua" pitchFamily="18" charset="0"/>
              </a:rPr>
              <a:t>progenitor-raptor se disponibilizou a acompanhar </a:t>
            </a:r>
            <a:r>
              <a:rPr lang="pt-PT" dirty="0" smtClean="0">
                <a:latin typeface="Book Antiqua" pitchFamily="18" charset="0"/>
              </a:rPr>
              <a:t>a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dirty="0" smtClean="0">
                <a:latin typeface="Book Antiqua" pitchFamily="18" charset="0"/>
              </a:rPr>
              <a:t>criança </a:t>
            </a:r>
            <a:r>
              <a:rPr lang="pt-PT" dirty="0">
                <a:latin typeface="Book Antiqua" pitchFamily="18" charset="0"/>
              </a:rPr>
              <a:t>no seu regresso ao </a:t>
            </a:r>
            <a:r>
              <a:rPr lang="pt-PT" dirty="0" smtClean="0">
                <a:latin typeface="Book Antiqua" pitchFamily="18" charset="0"/>
              </a:rPr>
              <a:t>ERH e o prazo para efetuar o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dirty="0" smtClean="0">
                <a:latin typeface="Book Antiqua" pitchFamily="18" charset="0"/>
              </a:rPr>
              <a:t>regresso das crianças;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b="1" dirty="0" smtClean="0">
                <a:solidFill>
                  <a:srgbClr val="CC00FF"/>
                </a:solidFill>
                <a:latin typeface="Book Antiqua" pitchFamily="18" charset="0"/>
              </a:rPr>
              <a:t>c.</a:t>
            </a:r>
            <a:r>
              <a:rPr lang="pt-PT" dirty="0" smtClean="0">
                <a:latin typeface="Book Antiqua" pitchFamily="18" charset="0"/>
              </a:rPr>
              <a:t> Se o progenitor-raptor só pode ser notificado após entrega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dirty="0" smtClean="0">
                <a:latin typeface="Book Antiqua" pitchFamily="18" charset="0"/>
              </a:rPr>
              <a:t>da criança ao outro progenitor, no caso de existir risco de fuga;</a:t>
            </a:r>
            <a:endParaRPr lang="pt-PT" dirty="0">
              <a:latin typeface="Book Antiqua" pitchFamily="18" charset="0"/>
            </a:endParaRP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/>
              <a:buNone/>
              <a:defRPr/>
            </a:pPr>
            <a:endParaRPr lang="pt-PT" sz="2800" dirty="0">
              <a:latin typeface="Book Antiqua" pitchFamily="18" charset="0"/>
            </a:endParaRP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sz="2800" b="1" dirty="0" smtClean="0">
                <a:latin typeface="Book Antiqua" pitchFamily="18" charset="0"/>
              </a:rPr>
              <a:t>7.2</a:t>
            </a:r>
            <a:r>
              <a:rPr lang="pt-PT" sz="2800" dirty="0" smtClean="0">
                <a:latin typeface="Book Antiqua" pitchFamily="18" charset="0"/>
              </a:rPr>
              <a:t>  </a:t>
            </a:r>
            <a:r>
              <a:rPr lang="pt-PT" dirty="0" smtClean="0">
                <a:latin typeface="Book Antiqua" pitchFamily="18" charset="0"/>
              </a:rPr>
              <a:t>Em caso de entrega coerciva, deverão </a:t>
            </a:r>
            <a:r>
              <a:rPr lang="pt-PT" dirty="0">
                <a:latin typeface="Book Antiqua" pitchFamily="18" charset="0"/>
              </a:rPr>
              <a:t>ser </a:t>
            </a:r>
            <a:r>
              <a:rPr lang="pt-PT" dirty="0" smtClean="0">
                <a:latin typeface="Book Antiqua" pitchFamily="18" charset="0"/>
              </a:rPr>
              <a:t>emitidos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dirty="0" smtClean="0">
                <a:latin typeface="Book Antiqua" pitchFamily="18" charset="0"/>
              </a:rPr>
              <a:t>mandados </a:t>
            </a:r>
            <a:r>
              <a:rPr lang="pt-PT" dirty="0">
                <a:latin typeface="Book Antiqua" pitchFamily="18" charset="0"/>
              </a:rPr>
              <a:t>de entrega judicial da criança.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pt-PT" dirty="0"/>
          </a:p>
        </p:txBody>
      </p:sp>
      <p:pic>
        <p:nvPicPr>
          <p:cNvPr id="31747" name="Picture 1" descr="logo_m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6237288"/>
            <a:ext cx="2087563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2195513" y="6453188"/>
            <a:ext cx="6192837" cy="2619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O.A</a:t>
            </a:r>
            <a:r>
              <a:rPr lang="pt-PT" sz="1100" b="1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.</a:t>
            </a: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, Porto,</a:t>
            </a:r>
            <a:r>
              <a:rPr lang="pt-PT" sz="1100" b="1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 </a:t>
            </a: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 8.Junho.2013                                   </a:t>
            </a: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Direção-Geral de Reinserção e Serviços Prisionais </a:t>
            </a:r>
            <a:endParaRPr lang="pt-PT" sz="1100" dirty="0">
              <a:solidFill>
                <a:schemeClr val="accent6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500563" y="1125538"/>
            <a:ext cx="3887787" cy="646112"/>
          </a:xfrm>
          <a:prstGeom prst="rect">
            <a:avLst/>
          </a:prstGeom>
          <a:solidFill>
            <a:srgbClr val="CCCCFF"/>
          </a:solidFill>
          <a:ln>
            <a:solidFill>
              <a:srgbClr val="CCCC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i="1" dirty="0">
                <a:latin typeface="Book Antiqua" pitchFamily="18" charset="0"/>
              </a:rPr>
              <a:t>Tramitação do Pedido de Regresso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i="1" dirty="0">
                <a:latin typeface="Book Antiqua" pitchFamily="18" charset="0"/>
              </a:rPr>
              <a:t>(AC Passiva)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950" y="0"/>
            <a:ext cx="8640763" cy="1052513"/>
          </a:xfrm>
          <a:solidFill>
            <a:srgbClr val="CC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PT" sz="2800" b="1" i="1" dirty="0">
                <a:solidFill>
                  <a:schemeClr val="tx1"/>
                </a:solidFill>
                <a:latin typeface="Book Antiqua" pitchFamily="18" charset="0"/>
              </a:rPr>
              <a:t>A Intervenção das Autoridades Centrais</a:t>
            </a:r>
            <a:endParaRPr lang="pt-PT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060575"/>
            <a:ext cx="7467600" cy="4176713"/>
          </a:xfrm>
        </p:spPr>
        <p:txBody>
          <a:bodyPr>
            <a:normAutofit fontScale="92500"/>
          </a:bodyPr>
          <a:lstStyle/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sz="2800" b="1" dirty="0">
                <a:latin typeface="Book Antiqua" pitchFamily="18" charset="0"/>
              </a:rPr>
              <a:t>8.</a:t>
            </a:r>
            <a:r>
              <a:rPr lang="pt-PT" sz="2800" dirty="0">
                <a:latin typeface="Book Antiqua" pitchFamily="18" charset="0"/>
              </a:rPr>
              <a:t> </a:t>
            </a:r>
            <a:r>
              <a:rPr lang="pt-PT" sz="2800" b="1" dirty="0">
                <a:latin typeface="Book Antiqua" pitchFamily="18" charset="0"/>
              </a:rPr>
              <a:t>Mandados para entrega judicial da </a:t>
            </a:r>
            <a:r>
              <a:rPr lang="pt-PT" sz="2800" b="1" dirty="0" smtClean="0">
                <a:latin typeface="Book Antiqua" pitchFamily="18" charset="0"/>
              </a:rPr>
              <a:t>criança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(ACP</a:t>
            </a:r>
            <a:r>
              <a:rPr lang="pt-PT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)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endParaRPr lang="pt-PT" sz="2800" b="1" dirty="0" smtClean="0">
              <a:latin typeface="Book Antiqua" pitchFamily="18" charset="0"/>
            </a:endParaRP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b="1" dirty="0" smtClean="0">
                <a:latin typeface="Book Antiqua" pitchFamily="18" charset="0"/>
              </a:rPr>
              <a:t>8.1</a:t>
            </a:r>
            <a:r>
              <a:rPr lang="pt-PT" dirty="0" smtClean="0">
                <a:latin typeface="Book Antiqua" pitchFamily="18" charset="0"/>
              </a:rPr>
              <a:t> </a:t>
            </a:r>
            <a:r>
              <a:rPr lang="pt-PT" dirty="0">
                <a:latin typeface="Book Antiqua" pitchFamily="18" charset="0"/>
              </a:rPr>
              <a:t>Seria aconselhável que </a:t>
            </a:r>
            <a:r>
              <a:rPr lang="pt-PT" dirty="0" smtClean="0">
                <a:latin typeface="Book Antiqua" pitchFamily="18" charset="0"/>
              </a:rPr>
              <a:t>contivessem informação sobre :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dirty="0" smtClean="0">
                <a:latin typeface="Book Antiqua" pitchFamily="18" charset="0"/>
              </a:rPr>
              <a:t> </a:t>
            </a:r>
            <a:endParaRPr lang="pt-PT" dirty="0">
              <a:latin typeface="Book Antiqua" pitchFamily="18" charset="0"/>
            </a:endParaRP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b="1" dirty="0" smtClean="0">
                <a:latin typeface="Book Antiqua" pitchFamily="18" charset="0"/>
              </a:rPr>
              <a:t>a. </a:t>
            </a:r>
            <a:r>
              <a:rPr lang="pt-PT" dirty="0" smtClean="0">
                <a:latin typeface="Book Antiqua" pitchFamily="18" charset="0"/>
              </a:rPr>
              <a:t>O OPC que irá proceder à execução da decisão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dirty="0" smtClean="0">
                <a:latin typeface="Book Antiqua" pitchFamily="18" charset="0"/>
              </a:rPr>
              <a:t>/sentença;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b="1" dirty="0" smtClean="0">
                <a:latin typeface="Book Antiqua" pitchFamily="18" charset="0"/>
              </a:rPr>
              <a:t>b.</a:t>
            </a:r>
            <a:r>
              <a:rPr lang="pt-PT" dirty="0" smtClean="0">
                <a:latin typeface="Book Antiqua" pitchFamily="18" charset="0"/>
              </a:rPr>
              <a:t> A entrega dos documentos de identificação da criança;</a:t>
            </a:r>
            <a:endParaRPr lang="pt-PT" dirty="0">
              <a:latin typeface="Book Antiqua" pitchFamily="18" charset="0"/>
            </a:endParaRP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b="1" dirty="0" smtClean="0">
                <a:latin typeface="Book Antiqua" pitchFamily="18" charset="0"/>
              </a:rPr>
              <a:t>c. </a:t>
            </a:r>
            <a:r>
              <a:rPr lang="pt-PT" dirty="0" smtClean="0">
                <a:latin typeface="Book Antiqua" pitchFamily="18" charset="0"/>
              </a:rPr>
              <a:t>A entrega das suas roupas</a:t>
            </a:r>
            <a:r>
              <a:rPr lang="pt-PT" dirty="0">
                <a:latin typeface="Book Antiqua" pitchFamily="18" charset="0"/>
              </a:rPr>
              <a:t>, brinquedos (pertences);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b="1" dirty="0" smtClean="0">
                <a:latin typeface="Book Antiqua" pitchFamily="18" charset="0"/>
              </a:rPr>
              <a:t>d. </a:t>
            </a:r>
            <a:r>
              <a:rPr lang="pt-PT" dirty="0">
                <a:latin typeface="Book Antiqua" pitchFamily="18" charset="0"/>
              </a:rPr>
              <a:t>Permissão para entrada à força, caso se </a:t>
            </a:r>
            <a:r>
              <a:rPr lang="pt-PT" dirty="0" smtClean="0">
                <a:latin typeface="Book Antiqua" pitchFamily="18" charset="0"/>
              </a:rPr>
              <a:t>mostre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dirty="0" smtClean="0">
                <a:latin typeface="Book Antiqua" pitchFamily="18" charset="0"/>
              </a:rPr>
              <a:t>necessário</a:t>
            </a:r>
            <a:r>
              <a:rPr lang="pt-PT" dirty="0">
                <a:latin typeface="Book Antiqua" pitchFamily="18" charset="0"/>
              </a:rPr>
              <a:t>, na residência onde a criança </a:t>
            </a:r>
            <a:r>
              <a:rPr lang="pt-PT" dirty="0" smtClean="0">
                <a:latin typeface="Book Antiqua" pitchFamily="18" charset="0"/>
              </a:rPr>
              <a:t>se encontra</a:t>
            </a:r>
            <a:r>
              <a:rPr lang="pt-PT" dirty="0">
                <a:latin typeface="Book Antiqua" pitchFamily="18" charset="0"/>
              </a:rPr>
              <a:t>.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pt-PT" dirty="0"/>
          </a:p>
        </p:txBody>
      </p:sp>
      <p:pic>
        <p:nvPicPr>
          <p:cNvPr id="32771" name="Picture 1" descr="logo_m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6162675"/>
            <a:ext cx="17272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1835150" y="6381750"/>
            <a:ext cx="6840538" cy="2619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O.A</a:t>
            </a:r>
            <a:r>
              <a:rPr lang="pt-PT" sz="1100" b="1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. </a:t>
            </a: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, Porto,  8.Junho.2013                                                   Direção-Geral </a:t>
            </a: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de Reinserção e Serviços Prisionais </a:t>
            </a:r>
            <a:endParaRPr lang="pt-PT" sz="1100" dirty="0">
              <a:solidFill>
                <a:schemeClr val="accent6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572000" y="1268413"/>
            <a:ext cx="3816350" cy="646112"/>
          </a:xfrm>
          <a:prstGeom prst="rect">
            <a:avLst/>
          </a:prstGeom>
          <a:solidFill>
            <a:srgbClr val="CCCCFF"/>
          </a:solidFill>
          <a:ln>
            <a:solidFill>
              <a:srgbClr val="CCCC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i="1" dirty="0">
                <a:latin typeface="Book Antiqua" pitchFamily="18" charset="0"/>
              </a:rPr>
              <a:t>Tramitação do Pedido de Regresso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i="1" dirty="0">
                <a:latin typeface="Book Antiqua" pitchFamily="18" charset="0"/>
              </a:rPr>
              <a:t>(AC Passiva)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950" y="0"/>
            <a:ext cx="8640763" cy="981075"/>
          </a:xfrm>
          <a:solidFill>
            <a:srgbClr val="CC99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PT" sz="2800" b="1" i="1" dirty="0">
                <a:solidFill>
                  <a:schemeClr val="tx1"/>
                </a:solidFill>
                <a:latin typeface="Book Antiqua" pitchFamily="18" charset="0"/>
              </a:rPr>
              <a:t>A Intervenção das Autoridades Centrais</a:t>
            </a:r>
            <a:endParaRPr lang="pt-PT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988840"/>
            <a:ext cx="7931224" cy="4176464"/>
          </a:xfrm>
          <a:noFill/>
          <a:ln/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 fontScale="850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pt-PT" sz="3100" b="1" dirty="0">
                <a:latin typeface="Book Antiqua" pitchFamily="18" charset="0"/>
              </a:rPr>
              <a:t>9. Procedimentos de entrega judicial de criança: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pt-PT" sz="2600" b="1" dirty="0" smtClean="0">
              <a:latin typeface="Book Antiqua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pt-PT" sz="2600" b="1" u="sng" dirty="0" smtClean="0">
                <a:latin typeface="Book Antiqua" pitchFamily="18" charset="0"/>
              </a:rPr>
              <a:t>9.1</a:t>
            </a:r>
            <a:r>
              <a:rPr lang="pt-PT" sz="2600" u="sng" dirty="0" smtClean="0">
                <a:latin typeface="Book Antiqua" pitchFamily="18" charset="0"/>
              </a:rPr>
              <a:t> </a:t>
            </a:r>
            <a:r>
              <a:rPr lang="pt-PT" sz="2600" b="1" u="sng" dirty="0">
                <a:latin typeface="Book Antiqua" pitchFamily="18" charset="0"/>
              </a:rPr>
              <a:t>Regresso com acompanhamento do </a:t>
            </a:r>
            <a:r>
              <a:rPr lang="pt-PT" sz="2600" b="1" u="sng" dirty="0" smtClean="0">
                <a:latin typeface="Book Antiqua" pitchFamily="18" charset="0"/>
              </a:rPr>
              <a:t>progenitor-raptor</a:t>
            </a:r>
            <a:r>
              <a:rPr lang="pt-PT" sz="2600" b="1" dirty="0" smtClean="0">
                <a:latin typeface="Book Antiqua" pitchFamily="18" charset="0"/>
              </a:rPr>
              <a:t>:</a:t>
            </a:r>
            <a:r>
              <a:rPr lang="pt-PT" sz="2600" dirty="0" smtClean="0">
                <a:latin typeface="Book Antiqua" pitchFamily="18" charset="0"/>
              </a:rPr>
              <a:t> 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pt-PT" b="1" dirty="0" smtClean="0">
                <a:latin typeface="Book Antiqua" pitchFamily="18" charset="0"/>
              </a:rPr>
              <a:t>a.</a:t>
            </a:r>
            <a:r>
              <a:rPr lang="pt-PT" sz="3200" dirty="0" smtClean="0">
                <a:latin typeface="Book Antiqua" pitchFamily="18" charset="0"/>
              </a:rPr>
              <a:t> </a:t>
            </a:r>
            <a:r>
              <a:rPr lang="pt-PT" dirty="0" smtClean="0">
                <a:latin typeface="Book Antiqua" pitchFamily="18" charset="0"/>
              </a:rPr>
              <a:t>Contacto </a:t>
            </a:r>
            <a:r>
              <a:rPr lang="pt-PT" dirty="0">
                <a:latin typeface="Book Antiqua" pitchFamily="18" charset="0"/>
              </a:rPr>
              <a:t>com o progenitor (telefónico/e-mail) para </a:t>
            </a:r>
            <a:r>
              <a:rPr lang="pt-PT" dirty="0" smtClean="0">
                <a:latin typeface="Book Antiqua" pitchFamily="18" charset="0"/>
              </a:rPr>
              <a:t>agendar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pt-PT" dirty="0" smtClean="0">
                <a:latin typeface="Book Antiqua" pitchFamily="18" charset="0"/>
              </a:rPr>
              <a:t>data </a:t>
            </a:r>
            <a:r>
              <a:rPr lang="pt-PT" dirty="0">
                <a:latin typeface="Book Antiqua" pitchFamily="18" charset="0"/>
              </a:rPr>
              <a:t>para a viagem de regresso;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pt-PT" b="1" dirty="0" smtClean="0">
                <a:latin typeface="Book Antiqua" pitchFamily="18" charset="0"/>
              </a:rPr>
              <a:t>b</a:t>
            </a:r>
            <a:r>
              <a:rPr lang="pt-PT" b="1" dirty="0">
                <a:latin typeface="Book Antiqua" pitchFamily="18" charset="0"/>
              </a:rPr>
              <a:t>.</a:t>
            </a:r>
            <a:r>
              <a:rPr lang="pt-PT" dirty="0">
                <a:latin typeface="Book Antiqua" pitchFamily="18" charset="0"/>
              </a:rPr>
              <a:t> Recebido o plano de viagem é enviado ao </a:t>
            </a:r>
            <a:r>
              <a:rPr lang="pt-PT" dirty="0" smtClean="0">
                <a:latin typeface="Book Antiqua" pitchFamily="18" charset="0"/>
              </a:rPr>
              <a:t>Tribunal competente </a:t>
            </a:r>
            <a:endParaRPr lang="pt-PT" dirty="0">
              <a:latin typeface="Book Antiqua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pt-PT" dirty="0">
                <a:latin typeface="Book Antiqua" pitchFamily="18" charset="0"/>
              </a:rPr>
              <a:t>e à AC respectiva;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pt-PT" b="1" dirty="0" smtClean="0">
                <a:latin typeface="Book Antiqua" pitchFamily="18" charset="0"/>
              </a:rPr>
              <a:t>c</a:t>
            </a:r>
            <a:r>
              <a:rPr lang="pt-PT" b="1" dirty="0">
                <a:latin typeface="Book Antiqua" pitchFamily="18" charset="0"/>
              </a:rPr>
              <a:t>.</a:t>
            </a:r>
            <a:r>
              <a:rPr lang="pt-PT" dirty="0">
                <a:latin typeface="Book Antiqua" pitchFamily="18" charset="0"/>
              </a:rPr>
              <a:t> Após data de regresso, solicitação à AC competente que verifique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pt-PT" dirty="0">
                <a:latin typeface="Book Antiqua" pitchFamily="18" charset="0"/>
              </a:rPr>
              <a:t>da chegada quer do progenitor quer da criança ao ERH;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pt-PT" b="1" dirty="0" smtClean="0">
                <a:latin typeface="Book Antiqua" pitchFamily="18" charset="0"/>
              </a:rPr>
              <a:t>d</a:t>
            </a:r>
            <a:r>
              <a:rPr lang="pt-PT" b="1" dirty="0">
                <a:latin typeface="Book Antiqua" pitchFamily="18" charset="0"/>
              </a:rPr>
              <a:t>.</a:t>
            </a:r>
            <a:r>
              <a:rPr lang="pt-PT" dirty="0">
                <a:latin typeface="Book Antiqua" pitchFamily="18" charset="0"/>
              </a:rPr>
              <a:t> Comunicação ao Tribunal da data e chegada de ambos ao </a:t>
            </a:r>
            <a:r>
              <a:rPr lang="pt-PT" dirty="0" smtClean="0">
                <a:latin typeface="Book Antiqua" pitchFamily="18" charset="0"/>
              </a:rPr>
              <a:t>ERH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pt-PT" dirty="0" smtClean="0">
                <a:latin typeface="Book Antiqua" pitchFamily="18" charset="0"/>
              </a:rPr>
              <a:t>antes da deslocação/retenção </a:t>
            </a:r>
            <a:r>
              <a:rPr lang="pt-PT" dirty="0">
                <a:latin typeface="Book Antiqua" pitchFamily="18" charset="0"/>
              </a:rPr>
              <a:t>ilícita e arquivamento dos autos.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pt-PT" dirty="0"/>
          </a:p>
        </p:txBody>
      </p:sp>
      <p:pic>
        <p:nvPicPr>
          <p:cNvPr id="33797" name="Picture 1" descr="logo_m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6237288"/>
            <a:ext cx="2447925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2555875" y="6429375"/>
            <a:ext cx="5903913" cy="2619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O.A</a:t>
            </a:r>
            <a:r>
              <a:rPr lang="pt-PT" sz="1100" b="1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., </a:t>
            </a: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Porto,</a:t>
            </a:r>
            <a:r>
              <a:rPr lang="pt-PT" sz="1100" b="1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 </a:t>
            </a: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 8.Junho.2013                             </a:t>
            </a: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Direção-Geral de Reinserção e Serviços Prisionais </a:t>
            </a:r>
            <a:endParaRPr lang="pt-PT" sz="1100" dirty="0">
              <a:solidFill>
                <a:schemeClr val="accent6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500563" y="1125538"/>
            <a:ext cx="3887787" cy="646112"/>
          </a:xfrm>
          <a:prstGeom prst="rect">
            <a:avLst/>
          </a:prstGeom>
          <a:solidFill>
            <a:srgbClr val="CCCCFF"/>
          </a:solidFill>
          <a:ln>
            <a:solidFill>
              <a:srgbClr val="CCCC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i="1" dirty="0">
                <a:latin typeface="Book Antiqua" pitchFamily="18" charset="0"/>
              </a:rPr>
              <a:t>Tramitação do Pedido de Regresso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i="1" dirty="0">
                <a:latin typeface="Book Antiqua" pitchFamily="18" charset="0"/>
              </a:rPr>
              <a:t>(AC Passiva)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0"/>
            <a:ext cx="8640960" cy="908720"/>
          </a:xfrm>
          <a:solidFill>
            <a:srgbClr val="CC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t-PT" sz="3200" b="1" i="1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ook Antiqua" pitchFamily="18" charset="0"/>
              </a:rPr>
              <a:t>A Intervenção das Autoridades Centrais</a:t>
            </a:r>
            <a:endParaRPr lang="pt-PT" dirty="0">
              <a:solidFill>
                <a:schemeClr val="tx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562475"/>
          </a:xfrm>
        </p:spPr>
        <p:txBody>
          <a:bodyPr>
            <a:normAutofit fontScale="70000" lnSpcReduction="20000"/>
          </a:bodyPr>
          <a:lstStyle/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b="1" dirty="0">
                <a:latin typeface="Book Antiqua" pitchFamily="18" charset="0"/>
              </a:rPr>
              <a:t>1. </a:t>
            </a:r>
            <a:r>
              <a:rPr lang="pt-PT" b="1" dirty="0" smtClean="0">
                <a:latin typeface="Book Antiqua" pitchFamily="18" charset="0"/>
              </a:rPr>
              <a:t>O papel das Autoridades Centrais</a:t>
            </a: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b="1" dirty="0" smtClean="0">
                <a:latin typeface="Book Antiqua" pitchFamily="18" charset="0"/>
              </a:rPr>
              <a:t>2. </a:t>
            </a:r>
            <a:r>
              <a:rPr lang="pt-PT" sz="1900" b="1" dirty="0">
                <a:latin typeface="Book Antiqua" pitchFamily="18" charset="0"/>
              </a:rPr>
              <a:t>Os Principais Instrumentos Internacionais -H80; Regulamento (CE) n.º 2201/2003 e CH96;</a:t>
            </a: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b="1" dirty="0">
                <a:latin typeface="Book Antiqua" pitchFamily="18" charset="0"/>
              </a:rPr>
              <a:t>3</a:t>
            </a:r>
            <a:r>
              <a:rPr lang="pt-PT" b="1" dirty="0" smtClean="0">
                <a:latin typeface="Book Antiqua" pitchFamily="18" charset="0"/>
              </a:rPr>
              <a:t>. Competências da Autoridade Central Portuguesa</a:t>
            </a: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b="1" dirty="0" smtClean="0">
                <a:latin typeface="Book Antiqua" pitchFamily="18" charset="0"/>
              </a:rPr>
              <a:t>4. </a:t>
            </a:r>
            <a:r>
              <a:rPr lang="pt-PT" b="1" dirty="0"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Colaboração</a:t>
            </a:r>
            <a:r>
              <a:rPr lang="pt-PT" b="1" dirty="0">
                <a:latin typeface="Book Antiqua" pitchFamily="18" charset="0"/>
              </a:rPr>
              <a:t> </a:t>
            </a:r>
            <a:r>
              <a:rPr lang="pt-PT" b="1" dirty="0"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com outras Autoridades /Entidades Nacionais</a:t>
            </a: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b="1" dirty="0" smtClean="0">
                <a:latin typeface="Book Antiqua" pitchFamily="18" charset="0"/>
              </a:rPr>
              <a:t>4. Pedido </a:t>
            </a:r>
            <a:r>
              <a:rPr lang="pt-PT" b="1" dirty="0">
                <a:latin typeface="Book Antiqua" pitchFamily="18" charset="0"/>
              </a:rPr>
              <a:t>de Regresso ou Organização/Protecção Direito Visitas:</a:t>
            </a: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b="1" dirty="0">
                <a:latin typeface="Book Antiqua" pitchFamily="18" charset="0"/>
              </a:rPr>
              <a:t>4</a:t>
            </a:r>
            <a:r>
              <a:rPr lang="pt-PT" b="1" dirty="0" smtClean="0">
                <a:latin typeface="Book Antiqua" pitchFamily="18" charset="0"/>
              </a:rPr>
              <a:t>.1 </a:t>
            </a:r>
            <a:r>
              <a:rPr lang="pt-PT" b="1" i="1" dirty="0">
                <a:latin typeface="Book Antiqua" pitchFamily="18" charset="0"/>
              </a:rPr>
              <a:t>Elementos formais comuns</a:t>
            </a:r>
            <a:r>
              <a:rPr lang="pt-PT" b="1" dirty="0">
                <a:latin typeface="Book Antiqua" pitchFamily="18" charset="0"/>
              </a:rPr>
              <a:t>;</a:t>
            </a: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b="1" dirty="0" smtClean="0">
                <a:latin typeface="Book Antiqua" pitchFamily="18" charset="0"/>
              </a:rPr>
              <a:t>4.2 </a:t>
            </a:r>
            <a:r>
              <a:rPr lang="pt-PT" b="1" dirty="0">
                <a:latin typeface="Book Antiqua" pitchFamily="18" charset="0"/>
              </a:rPr>
              <a:t>Tramitação do processo de regresso (AC Passiva);</a:t>
            </a: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b="1" dirty="0" smtClean="0">
                <a:latin typeface="Book Antiqua" pitchFamily="18" charset="0"/>
              </a:rPr>
              <a:t>4.3 </a:t>
            </a:r>
            <a:r>
              <a:rPr lang="pt-PT" b="1" dirty="0">
                <a:latin typeface="Book Antiqua" pitchFamily="18" charset="0"/>
              </a:rPr>
              <a:t>Tramitação do processo Visitas (AC Passiva);</a:t>
            </a: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b="1" dirty="0">
                <a:latin typeface="Book Antiqua" pitchFamily="18" charset="0"/>
              </a:rPr>
              <a:t>5</a:t>
            </a:r>
            <a:r>
              <a:rPr lang="pt-PT" b="1" dirty="0" smtClean="0">
                <a:latin typeface="Book Antiqua" pitchFamily="18" charset="0"/>
              </a:rPr>
              <a:t>. </a:t>
            </a:r>
            <a:r>
              <a:rPr lang="pt-PT" b="1" dirty="0">
                <a:latin typeface="Book Antiqua" pitchFamily="18" charset="0"/>
              </a:rPr>
              <a:t>Colaboração com outras </a:t>
            </a:r>
            <a:r>
              <a:rPr lang="pt-PT" b="1" dirty="0" smtClean="0">
                <a:latin typeface="Book Antiqua" pitchFamily="18" charset="0"/>
              </a:rPr>
              <a:t>Autoridades </a:t>
            </a:r>
            <a:r>
              <a:rPr lang="pt-PT" b="1" dirty="0">
                <a:latin typeface="Book Antiqua" pitchFamily="18" charset="0"/>
              </a:rPr>
              <a:t>/Entidades Nacionais</a:t>
            </a:r>
            <a:endParaRPr lang="es-ES" b="1" dirty="0">
              <a:latin typeface="Book Antiqua" pitchFamily="18" charset="0"/>
            </a:endParaRP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b="1" dirty="0">
                <a:latin typeface="Book Antiqua" pitchFamily="18" charset="0"/>
              </a:rPr>
              <a:t>6</a:t>
            </a:r>
            <a:r>
              <a:rPr lang="pt-PT" b="1" dirty="0" smtClean="0">
                <a:latin typeface="Book Antiqua" pitchFamily="18" charset="0"/>
              </a:rPr>
              <a:t>. Processo crime/civil – Subtração de menor vs. Rapto</a:t>
            </a:r>
            <a:endParaRPr lang="pt-PT" dirty="0">
              <a:latin typeface="Book Antiqua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pt-PT" dirty="0"/>
          </a:p>
        </p:txBody>
      </p:sp>
      <p:sp>
        <p:nvSpPr>
          <p:cNvPr id="4" name="Retângulo 3"/>
          <p:cNvSpPr/>
          <p:nvPr/>
        </p:nvSpPr>
        <p:spPr>
          <a:xfrm rot="10800000" flipH="1" flipV="1">
            <a:off x="5364163" y="1120775"/>
            <a:ext cx="3095625" cy="322263"/>
          </a:xfrm>
          <a:prstGeom prst="rect">
            <a:avLst/>
          </a:prstGeom>
          <a:solidFill>
            <a:srgbClr val="CCCCFF"/>
          </a:solidFill>
        </p:spPr>
        <p:txBody>
          <a:bodyPr>
            <a:spAutoFit/>
          </a:bodyPr>
          <a:lstStyle/>
          <a:p>
            <a:pPr algn="ctr" fontAlgn="auto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pt-PT" b="1" dirty="0"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Sumário</a:t>
            </a:r>
            <a:endParaRPr lang="pt-PT" dirty="0">
              <a:latin typeface="Book Antiqua" pitchFamily="18" charset="0"/>
            </a:endParaRPr>
          </a:p>
        </p:txBody>
      </p:sp>
      <p:pic>
        <p:nvPicPr>
          <p:cNvPr id="15366" name="Picture 1" descr="logo_m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6162675"/>
            <a:ext cx="2160588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2627313" y="6434138"/>
            <a:ext cx="5832475" cy="2603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O.A., Porto, 8.Junho.2013     	                      Direção-Geral </a:t>
            </a: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de Reinserção e Serviços Prisionais </a:t>
            </a:r>
            <a:endParaRPr lang="pt-PT" sz="1100" dirty="0">
              <a:solidFill>
                <a:schemeClr val="accent6">
                  <a:lumMod val="1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950" y="0"/>
            <a:ext cx="8640763" cy="981075"/>
          </a:xfrm>
          <a:solidFill>
            <a:srgbClr val="CC99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PT" sz="2800" b="1" i="1" dirty="0">
                <a:solidFill>
                  <a:schemeClr val="tx1"/>
                </a:solidFill>
                <a:latin typeface="Book Antiqua" pitchFamily="18" charset="0"/>
              </a:rPr>
              <a:t>A Intervenção das Autoridades Centrais</a:t>
            </a:r>
            <a:endParaRPr lang="pt-PT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989138"/>
            <a:ext cx="7467600" cy="4176712"/>
          </a:xfrm>
        </p:spPr>
        <p:txBody>
          <a:bodyPr>
            <a:normAutofit fontScale="70000" lnSpcReduction="20000"/>
          </a:bodyPr>
          <a:lstStyle/>
          <a:p>
            <a:pPr marL="533400" indent="-533400" fontAlgn="auto">
              <a:spcAft>
                <a:spcPts val="0"/>
              </a:spcAft>
              <a:buFont typeface="Wingdings"/>
              <a:buNone/>
              <a:defRPr/>
            </a:pPr>
            <a:r>
              <a:rPr lang="pt-PT" sz="3600" b="1" dirty="0">
                <a:latin typeface="Book Antiqua" pitchFamily="18" charset="0"/>
              </a:rPr>
              <a:t>9. Procedimentos de entrega judicial de criança:</a:t>
            </a:r>
          </a:p>
          <a:p>
            <a:pPr marL="533400" indent="-533400" fontAlgn="auto">
              <a:spcAft>
                <a:spcPts val="0"/>
              </a:spcAft>
              <a:buFont typeface="Wingdings"/>
              <a:buNone/>
              <a:defRPr/>
            </a:pPr>
            <a:r>
              <a:rPr lang="pt-PT" sz="3200" b="1" dirty="0">
                <a:latin typeface="Book Antiqua" pitchFamily="18" charset="0"/>
              </a:rPr>
              <a:t>9.2</a:t>
            </a:r>
            <a:r>
              <a:rPr lang="pt-PT" sz="3200" dirty="0">
                <a:latin typeface="Book Antiqua" pitchFamily="18" charset="0"/>
              </a:rPr>
              <a:t> </a:t>
            </a:r>
            <a:r>
              <a:rPr lang="pt-PT" sz="3200" b="1" dirty="0">
                <a:latin typeface="Book Antiqua" pitchFamily="18" charset="0"/>
              </a:rPr>
              <a:t>Regresso coercivo </a:t>
            </a:r>
          </a:p>
          <a:p>
            <a:pPr marL="533400" indent="-533400" fontAlgn="auto">
              <a:spcAft>
                <a:spcPts val="0"/>
              </a:spcAft>
              <a:buFont typeface="Wingdings"/>
              <a:buNone/>
              <a:defRPr/>
            </a:pPr>
            <a:r>
              <a:rPr lang="pt-PT" b="1" dirty="0" smtClean="0">
                <a:latin typeface="Book Antiqua" pitchFamily="18" charset="0"/>
              </a:rPr>
              <a:t>a.</a:t>
            </a:r>
            <a:r>
              <a:rPr lang="pt-PT" dirty="0" smtClean="0">
                <a:latin typeface="Book Antiqua" pitchFamily="18" charset="0"/>
              </a:rPr>
              <a:t> Contacto </a:t>
            </a:r>
            <a:r>
              <a:rPr lang="pt-PT" dirty="0">
                <a:latin typeface="Book Antiqua" pitchFamily="18" charset="0"/>
              </a:rPr>
              <a:t>com a AC competente (telefónico/e-mail) e com o </a:t>
            </a:r>
            <a:r>
              <a:rPr lang="pt-PT" dirty="0" smtClean="0">
                <a:latin typeface="Book Antiqua" pitchFamily="18" charset="0"/>
              </a:rPr>
              <a:t>progenitor</a:t>
            </a:r>
          </a:p>
          <a:p>
            <a:pPr marL="533400" indent="-533400" fontAlgn="auto">
              <a:spcAft>
                <a:spcPts val="0"/>
              </a:spcAft>
              <a:buFont typeface="Wingdings"/>
              <a:buNone/>
              <a:defRPr/>
            </a:pPr>
            <a:r>
              <a:rPr lang="pt-PT" dirty="0" smtClean="0">
                <a:latin typeface="Book Antiqua" pitchFamily="18" charset="0"/>
              </a:rPr>
              <a:t>Requerente para </a:t>
            </a:r>
            <a:r>
              <a:rPr lang="pt-PT" dirty="0">
                <a:latin typeface="Book Antiqua" pitchFamily="18" charset="0"/>
              </a:rPr>
              <a:t>agendar data para a viagem de regresso;</a:t>
            </a:r>
          </a:p>
          <a:p>
            <a:pPr marL="533400" indent="-533400" fontAlgn="auto">
              <a:spcAft>
                <a:spcPts val="0"/>
              </a:spcAft>
              <a:buFont typeface="Wingdings"/>
              <a:buNone/>
              <a:defRPr/>
            </a:pPr>
            <a:r>
              <a:rPr lang="pt-PT" b="1" dirty="0">
                <a:latin typeface="Book Antiqua" pitchFamily="18" charset="0"/>
              </a:rPr>
              <a:t>b.</a:t>
            </a:r>
            <a:r>
              <a:rPr lang="pt-PT" dirty="0">
                <a:latin typeface="Book Antiqua" pitchFamily="18" charset="0"/>
              </a:rPr>
              <a:t> Contacto com o Órgão de Policia Criminal (OPC) encarregado do</a:t>
            </a:r>
          </a:p>
          <a:p>
            <a:pPr marL="533400" indent="-533400" fontAlgn="auto">
              <a:spcAft>
                <a:spcPts val="0"/>
              </a:spcAft>
              <a:buFont typeface="Wingdings"/>
              <a:buNone/>
              <a:defRPr/>
            </a:pPr>
            <a:r>
              <a:rPr lang="pt-PT" dirty="0">
                <a:latin typeface="Book Antiqua" pitchFamily="18" charset="0"/>
              </a:rPr>
              <a:t> cumprimento dos Mandados e com a Del. Reg. da DGRS </a:t>
            </a:r>
            <a:r>
              <a:rPr lang="pt-PT" dirty="0" smtClean="0">
                <a:latin typeface="Book Antiqua" pitchFamily="18" charset="0"/>
              </a:rPr>
              <a:t>/ACP;</a:t>
            </a:r>
            <a:endParaRPr lang="pt-PT" dirty="0">
              <a:latin typeface="Book Antiqua" pitchFamily="18" charset="0"/>
            </a:endParaRPr>
          </a:p>
          <a:p>
            <a:pPr marL="533400" indent="-533400" fontAlgn="auto">
              <a:spcAft>
                <a:spcPts val="0"/>
              </a:spcAft>
              <a:buFont typeface="Wingdings"/>
              <a:buNone/>
              <a:defRPr/>
            </a:pPr>
            <a:r>
              <a:rPr lang="pt-PT" b="1" dirty="0">
                <a:latin typeface="Book Antiqua" pitchFamily="18" charset="0"/>
              </a:rPr>
              <a:t>c.</a:t>
            </a:r>
            <a:r>
              <a:rPr lang="pt-PT" dirty="0">
                <a:latin typeface="Book Antiqua" pitchFamily="18" charset="0"/>
              </a:rPr>
              <a:t> Recebido o plano de viagem é comunicado enviado ao OPC e ao</a:t>
            </a:r>
          </a:p>
          <a:p>
            <a:pPr marL="533400" indent="-533400" fontAlgn="auto">
              <a:spcAft>
                <a:spcPts val="0"/>
              </a:spcAft>
              <a:buFont typeface="Wingdings"/>
              <a:buNone/>
              <a:defRPr/>
            </a:pPr>
            <a:r>
              <a:rPr lang="pt-PT" dirty="0">
                <a:latin typeface="Book Antiqua" pitchFamily="18" charset="0"/>
              </a:rPr>
              <a:t>Coordenador da Equipa </a:t>
            </a:r>
            <a:r>
              <a:rPr lang="pt-PT" dirty="0" smtClean="0">
                <a:latin typeface="Book Antiqua" pitchFamily="18" charset="0"/>
              </a:rPr>
              <a:t>respetiva/ACP;</a:t>
            </a:r>
            <a:endParaRPr lang="pt-PT" dirty="0">
              <a:latin typeface="Book Antiqua" pitchFamily="18" charset="0"/>
            </a:endParaRPr>
          </a:p>
          <a:p>
            <a:pPr marL="533400" indent="-533400" fontAlgn="auto">
              <a:spcAft>
                <a:spcPts val="0"/>
              </a:spcAft>
              <a:buFont typeface="Wingdings"/>
              <a:buNone/>
              <a:defRPr/>
            </a:pPr>
            <a:r>
              <a:rPr lang="pt-PT" b="1" dirty="0">
                <a:latin typeface="Book Antiqua" pitchFamily="18" charset="0"/>
              </a:rPr>
              <a:t>d.</a:t>
            </a:r>
            <a:r>
              <a:rPr lang="pt-PT" dirty="0">
                <a:latin typeface="Book Antiqua" pitchFamily="18" charset="0"/>
              </a:rPr>
              <a:t> Procede-se à entrega e após data de regresso, solicita-se </a:t>
            </a:r>
            <a:r>
              <a:rPr lang="pt-PT" dirty="0" smtClean="0">
                <a:latin typeface="Book Antiqua" pitchFamily="18" charset="0"/>
              </a:rPr>
              <a:t>à </a:t>
            </a:r>
            <a:r>
              <a:rPr lang="pt-PT" dirty="0">
                <a:latin typeface="Book Antiqua" pitchFamily="18" charset="0"/>
              </a:rPr>
              <a:t>AC </a:t>
            </a:r>
            <a:r>
              <a:rPr lang="pt-PT" dirty="0" smtClean="0">
                <a:latin typeface="Book Antiqua" pitchFamily="18" charset="0"/>
              </a:rPr>
              <a:t>competente</a:t>
            </a:r>
          </a:p>
          <a:p>
            <a:pPr marL="533400" indent="-533400" fontAlgn="auto">
              <a:spcAft>
                <a:spcPts val="0"/>
              </a:spcAft>
              <a:buFont typeface="Wingdings"/>
              <a:buNone/>
              <a:defRPr/>
            </a:pPr>
            <a:r>
              <a:rPr lang="pt-PT" dirty="0" smtClean="0">
                <a:latin typeface="Book Antiqua" pitchFamily="18" charset="0"/>
              </a:rPr>
              <a:t>que </a:t>
            </a:r>
            <a:r>
              <a:rPr lang="pt-PT" dirty="0">
                <a:latin typeface="Book Antiqua" pitchFamily="18" charset="0"/>
              </a:rPr>
              <a:t>verifique da chegada quer do progenitor quer da criança ao ERH;</a:t>
            </a:r>
          </a:p>
          <a:p>
            <a:pPr marL="533400" indent="-533400" fontAlgn="auto">
              <a:spcAft>
                <a:spcPts val="0"/>
              </a:spcAft>
              <a:buFont typeface="Wingdings"/>
              <a:buNone/>
              <a:defRPr/>
            </a:pPr>
            <a:r>
              <a:rPr lang="pt-PT" b="1" dirty="0">
                <a:latin typeface="Book Antiqua" pitchFamily="18" charset="0"/>
              </a:rPr>
              <a:t>e.</a:t>
            </a:r>
            <a:r>
              <a:rPr lang="pt-PT" dirty="0">
                <a:latin typeface="Book Antiqua" pitchFamily="18" charset="0"/>
              </a:rPr>
              <a:t> Comunicação ao Tribunal da data e chegada de ambos ao ERH antes da</a:t>
            </a:r>
          </a:p>
          <a:p>
            <a:pPr marL="533400" indent="-533400" fontAlgn="auto">
              <a:spcAft>
                <a:spcPts val="0"/>
              </a:spcAft>
              <a:buFont typeface="Wingdings"/>
              <a:buNone/>
              <a:defRPr/>
            </a:pPr>
            <a:r>
              <a:rPr lang="pt-PT" dirty="0">
                <a:latin typeface="Book Antiqua" pitchFamily="18" charset="0"/>
              </a:rPr>
              <a:t>deslocação/retenção ilícita e arquivamento dos autos.</a:t>
            </a:r>
            <a:endParaRPr lang="pt-PT" sz="3200" b="1" dirty="0">
              <a:latin typeface="Book Antiqua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pt-PT" dirty="0"/>
          </a:p>
        </p:txBody>
      </p:sp>
      <p:pic>
        <p:nvPicPr>
          <p:cNvPr id="34819" name="Picture 1" descr="logo_m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6237288"/>
            <a:ext cx="2447925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2555875" y="6429375"/>
            <a:ext cx="5832475" cy="2619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O.A</a:t>
            </a:r>
            <a:r>
              <a:rPr lang="pt-PT" sz="1100" b="1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., </a:t>
            </a: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Porto,  8.Junho.2013                    </a:t>
            </a: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Direção-Geral de Reinserção e Serviços Prisionais </a:t>
            </a:r>
            <a:endParaRPr lang="pt-PT" sz="1100" dirty="0">
              <a:solidFill>
                <a:schemeClr val="accent6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500563" y="1125538"/>
            <a:ext cx="3887787" cy="646112"/>
          </a:xfrm>
          <a:prstGeom prst="rect">
            <a:avLst/>
          </a:prstGeom>
          <a:solidFill>
            <a:srgbClr val="CCCCFF"/>
          </a:solidFill>
          <a:ln>
            <a:solidFill>
              <a:srgbClr val="CCCC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i="1" dirty="0">
                <a:latin typeface="Book Antiqua" pitchFamily="18" charset="0"/>
              </a:rPr>
              <a:t>Tramitação do Pedido de Regresso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i="1" dirty="0">
                <a:latin typeface="Book Antiqua" pitchFamily="18" charset="0"/>
              </a:rPr>
              <a:t>(AC Passiva)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950" y="0"/>
            <a:ext cx="8640763" cy="981075"/>
          </a:xfrm>
          <a:solidFill>
            <a:srgbClr val="CC99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PT" sz="2800" b="1" i="1" dirty="0">
                <a:solidFill>
                  <a:schemeClr val="tx1"/>
                </a:solidFill>
                <a:latin typeface="Book Antiqua" pitchFamily="18" charset="0"/>
              </a:rPr>
              <a:t>A Intervenção das Autoridades Centrais</a:t>
            </a:r>
            <a:endParaRPr lang="pt-PT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989138"/>
            <a:ext cx="7859713" cy="4176712"/>
          </a:xfrm>
        </p:spPr>
        <p:txBody>
          <a:bodyPr>
            <a:normAutofit fontScale="92500"/>
          </a:bodyPr>
          <a:lstStyle/>
          <a:p>
            <a:pPr marL="381000" indent="-38100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dirty="0">
                <a:latin typeface="Book Antiqua" pitchFamily="18" charset="0"/>
              </a:rPr>
              <a:t>O </a:t>
            </a:r>
            <a:r>
              <a:rPr lang="pt-PT" b="1" dirty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Direito de Visitas</a:t>
            </a:r>
            <a:r>
              <a:rPr lang="pt-PT" dirty="0">
                <a:latin typeface="Book Antiqua" pitchFamily="18" charset="0"/>
              </a:rPr>
              <a:t> abrange, entre outros, o direito </a:t>
            </a:r>
            <a:r>
              <a:rPr lang="pt-PT" dirty="0" smtClean="0">
                <a:latin typeface="Book Antiqua" pitchFamily="18" charset="0"/>
              </a:rPr>
              <a:t>de levar</a:t>
            </a:r>
          </a:p>
          <a:p>
            <a:pPr marL="381000" indent="-38100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dirty="0" smtClean="0">
                <a:latin typeface="Book Antiqua" pitchFamily="18" charset="0"/>
              </a:rPr>
              <a:t>a criança por </a:t>
            </a:r>
            <a:r>
              <a:rPr lang="pt-PT" dirty="0">
                <a:latin typeface="Book Antiqua" pitchFamily="18" charset="0"/>
              </a:rPr>
              <a:t>um período limitado de tempo, para um </a:t>
            </a:r>
            <a:r>
              <a:rPr lang="pt-PT" dirty="0" smtClean="0">
                <a:latin typeface="Book Antiqua" pitchFamily="18" charset="0"/>
              </a:rPr>
              <a:t>local</a:t>
            </a:r>
          </a:p>
          <a:p>
            <a:pPr marL="381000" indent="-38100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dirty="0" smtClean="0">
                <a:latin typeface="Book Antiqua" pitchFamily="18" charset="0"/>
              </a:rPr>
              <a:t>diferente </a:t>
            </a:r>
            <a:r>
              <a:rPr lang="pt-PT" dirty="0">
                <a:latin typeface="Book Antiqua" pitchFamily="18" charset="0"/>
              </a:rPr>
              <a:t>do da sua </a:t>
            </a:r>
            <a:r>
              <a:rPr lang="pt-PT" dirty="0" smtClean="0">
                <a:latin typeface="Book Antiqua" pitchFamily="18" charset="0"/>
              </a:rPr>
              <a:t>Residência </a:t>
            </a:r>
            <a:r>
              <a:rPr lang="pt-PT" dirty="0">
                <a:latin typeface="Book Antiqua" pitchFamily="18" charset="0"/>
              </a:rPr>
              <a:t>habitual [Artºs 5.º al. b) </a:t>
            </a:r>
            <a:r>
              <a:rPr lang="pt-PT" dirty="0" smtClean="0">
                <a:latin typeface="Book Antiqua" pitchFamily="18" charset="0"/>
              </a:rPr>
              <a:t>H80,</a:t>
            </a:r>
          </a:p>
          <a:p>
            <a:pPr marL="381000" indent="-38100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dirty="0" smtClean="0">
                <a:latin typeface="Book Antiqua" pitchFamily="18" charset="0"/>
              </a:rPr>
              <a:t>2.º </a:t>
            </a:r>
            <a:r>
              <a:rPr lang="pt-PT" dirty="0">
                <a:latin typeface="Book Antiqua" pitchFamily="18" charset="0"/>
              </a:rPr>
              <a:t>n.º 10 Reg. e 3.º al. b) </a:t>
            </a:r>
            <a:r>
              <a:rPr lang="pt-PT" dirty="0" smtClean="0">
                <a:latin typeface="Book Antiqua" pitchFamily="18" charset="0"/>
              </a:rPr>
              <a:t>2.ª parte </a:t>
            </a:r>
            <a:r>
              <a:rPr lang="pt-PT" dirty="0">
                <a:latin typeface="Book Antiqua" pitchFamily="18" charset="0"/>
              </a:rPr>
              <a:t>H96].</a:t>
            </a:r>
          </a:p>
          <a:p>
            <a:pPr marL="381000" indent="-38100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endParaRPr lang="pt-PT" dirty="0">
              <a:latin typeface="Book Antiqua" pitchFamily="18" charset="0"/>
            </a:endParaRPr>
          </a:p>
          <a:p>
            <a:pPr marL="381000" indent="-38100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dirty="0">
                <a:latin typeface="Book Antiqua" pitchFamily="18" charset="0"/>
              </a:rPr>
              <a:t>Este pedido pode decorrer de um(a):</a:t>
            </a:r>
          </a:p>
          <a:p>
            <a:pPr marL="381000" indent="-38100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endParaRPr lang="pt-PT" dirty="0">
              <a:latin typeface="Book Antiqua" pitchFamily="18" charset="0"/>
            </a:endParaRPr>
          </a:p>
          <a:p>
            <a:pPr marL="0" indent="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b="1" dirty="0" smtClean="0">
                <a:latin typeface="Book Antiqua" pitchFamily="18" charset="0"/>
              </a:rPr>
              <a:t>1.</a:t>
            </a:r>
            <a:r>
              <a:rPr lang="pt-PT" dirty="0" smtClean="0">
                <a:latin typeface="Book Antiqua" pitchFamily="18" charset="0"/>
              </a:rPr>
              <a:t> Decisão </a:t>
            </a:r>
            <a:r>
              <a:rPr lang="pt-PT" dirty="0">
                <a:latin typeface="Book Antiqua" pitchFamily="18" charset="0"/>
              </a:rPr>
              <a:t>de não regresso de uma criança ao seu Estado de </a:t>
            </a:r>
          </a:p>
          <a:p>
            <a:pPr marL="381000" indent="-38100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dirty="0">
                <a:latin typeface="Book Antiqua" pitchFamily="18" charset="0"/>
              </a:rPr>
              <a:t>Residência Habitual antes da deslocação;</a:t>
            </a:r>
          </a:p>
          <a:p>
            <a:pPr marL="381000" indent="-38100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b="1" dirty="0">
                <a:latin typeface="Book Antiqua" pitchFamily="18" charset="0"/>
              </a:rPr>
              <a:t>2.</a:t>
            </a:r>
            <a:r>
              <a:rPr lang="pt-PT" dirty="0">
                <a:latin typeface="Book Antiqua" pitchFamily="18" charset="0"/>
              </a:rPr>
              <a:t> Acordo quanto às responsabilidades </a:t>
            </a:r>
            <a:r>
              <a:rPr lang="pt-PT" dirty="0" smtClean="0">
                <a:latin typeface="Book Antiqua" pitchFamily="18" charset="0"/>
              </a:rPr>
              <a:t>parentais no âmbito</a:t>
            </a:r>
          </a:p>
          <a:p>
            <a:pPr marL="381000" indent="-38100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dirty="0" smtClean="0">
                <a:latin typeface="Book Antiqua" pitchFamily="18" charset="0"/>
              </a:rPr>
              <a:t>do </a:t>
            </a:r>
            <a:r>
              <a:rPr lang="pt-PT" dirty="0">
                <a:latin typeface="Book Antiqua" pitchFamily="18" charset="0"/>
              </a:rPr>
              <a:t>pedido de regresso (Ucrânia);</a:t>
            </a:r>
          </a:p>
          <a:p>
            <a:pPr marL="381000" indent="-38100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b="1" dirty="0">
                <a:latin typeface="Book Antiqua" pitchFamily="18" charset="0"/>
              </a:rPr>
              <a:t>3. </a:t>
            </a:r>
            <a:r>
              <a:rPr lang="pt-PT" dirty="0">
                <a:latin typeface="Book Antiqua" pitchFamily="18" charset="0"/>
              </a:rPr>
              <a:t>Pedido do Requerente (Suíça).</a:t>
            </a:r>
          </a:p>
        </p:txBody>
      </p:sp>
      <p:pic>
        <p:nvPicPr>
          <p:cNvPr id="35843" name="Picture 1" descr="logo_m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6237288"/>
            <a:ext cx="2447925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2630488" y="6440488"/>
            <a:ext cx="6048375" cy="2619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O.A</a:t>
            </a:r>
            <a:r>
              <a:rPr lang="pt-PT" sz="1100" b="1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., </a:t>
            </a: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Porto,  8.Junho.2013                             Direção-Geral de Reinserção e Serviços Prisionais </a:t>
            </a:r>
            <a:endParaRPr lang="pt-PT" sz="1100" dirty="0">
              <a:solidFill>
                <a:schemeClr val="accent6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500563" y="1125538"/>
            <a:ext cx="3887787" cy="646112"/>
          </a:xfrm>
          <a:prstGeom prst="rect">
            <a:avLst/>
          </a:prstGeom>
          <a:solidFill>
            <a:srgbClr val="CCCCFF"/>
          </a:solidFill>
          <a:ln>
            <a:solidFill>
              <a:srgbClr val="CCCC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i="1" dirty="0">
                <a:latin typeface="Book Antiqua" pitchFamily="18" charset="0"/>
              </a:rPr>
              <a:t>Pedido de organização/proteção do direito de visitas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950" y="0"/>
            <a:ext cx="8640763" cy="981075"/>
          </a:xfrm>
          <a:solidFill>
            <a:srgbClr val="CC99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PT" sz="2800" b="1" i="1" dirty="0">
                <a:solidFill>
                  <a:schemeClr val="tx1"/>
                </a:solidFill>
                <a:latin typeface="Book Antiqua" pitchFamily="18" charset="0"/>
              </a:rPr>
              <a:t>A Intervenção das Autoridades Centrais</a:t>
            </a:r>
            <a:endParaRPr lang="pt-PT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84213" y="1989138"/>
            <a:ext cx="7240587" cy="4176712"/>
          </a:xfrm>
        </p:spPr>
        <p:txBody>
          <a:bodyPr>
            <a:normAutofit/>
          </a:bodyPr>
          <a:lstStyle/>
          <a:p>
            <a:pPr marL="609600" indent="-60960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endParaRPr lang="pt-PT" sz="1500" dirty="0" smtClean="0"/>
          </a:p>
          <a:p>
            <a:pPr marL="609600" indent="-60960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PT" sz="1500" dirty="0" smtClean="0"/>
              <a:t>Crime </a:t>
            </a:r>
            <a:r>
              <a:rPr lang="pt-PT" sz="1500" dirty="0"/>
              <a:t>de </a:t>
            </a:r>
            <a:r>
              <a:rPr lang="pt-PT" sz="1500" b="1" dirty="0"/>
              <a:t>subtração de menor    </a:t>
            </a:r>
            <a:r>
              <a:rPr lang="pt-PT" sz="1500" b="1" dirty="0" smtClean="0"/>
              <a:t>           Rapto </a:t>
            </a:r>
            <a:r>
              <a:rPr lang="pt-PT" sz="1500" b="1" dirty="0"/>
              <a:t>Internacional de criança</a:t>
            </a:r>
            <a:endParaRPr lang="pt-PT" sz="1500" dirty="0"/>
          </a:p>
          <a:p>
            <a:pPr marL="609600" indent="-60960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PT" sz="1500" dirty="0"/>
              <a:t>p. e p. pelo artigo 249.º do C.P.	         </a:t>
            </a:r>
            <a:r>
              <a:rPr lang="pt-PT" sz="1500" dirty="0" smtClean="0"/>
              <a:t>        Previsto </a:t>
            </a:r>
            <a:r>
              <a:rPr lang="pt-PT" sz="1500" dirty="0"/>
              <a:t>pelo art.º 3.º da CH80- art.º </a:t>
            </a:r>
            <a:r>
              <a:rPr lang="pt-PT" sz="1500" dirty="0" smtClean="0"/>
              <a:t>7.º</a:t>
            </a:r>
          </a:p>
          <a:p>
            <a:pPr marL="609600" indent="-60960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PT" sz="1600" dirty="0" smtClean="0"/>
              <a:t>ocorre quando:			</a:t>
            </a:r>
            <a:r>
              <a:rPr lang="pt-PT" sz="1500" dirty="0" smtClean="0"/>
              <a:t>H96 </a:t>
            </a:r>
            <a:r>
              <a:rPr lang="pt-PT" sz="1600" dirty="0" smtClean="0"/>
              <a:t>reveste </a:t>
            </a:r>
            <a:r>
              <a:rPr lang="pt-PT" sz="1600" dirty="0"/>
              <a:t>a forma de:</a:t>
            </a:r>
          </a:p>
          <a:p>
            <a:pPr marL="609600" indent="-60960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endParaRPr lang="pt-PT" sz="1600" dirty="0"/>
          </a:p>
          <a:p>
            <a:pPr marL="609600" indent="-60960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PT" sz="1400" b="1" dirty="0">
                <a:latin typeface="Arial Unicode MS" pitchFamily="34" charset="-128"/>
              </a:rPr>
              <a:t>a)</a:t>
            </a:r>
            <a:r>
              <a:rPr lang="pt-PT" sz="1400" dirty="0">
                <a:latin typeface="Arial Unicode MS" pitchFamily="34" charset="-128"/>
              </a:rPr>
              <a:t> Uma criança/jovem </a:t>
            </a:r>
            <a:r>
              <a:rPr lang="pt-PT" sz="1400" dirty="0">
                <a:solidFill>
                  <a:srgbClr val="CC00FF"/>
                </a:solidFill>
                <a:latin typeface="Arial Unicode MS" pitchFamily="34" charset="-128"/>
              </a:rPr>
              <a:t>é subtraída/                   </a:t>
            </a:r>
            <a:r>
              <a:rPr lang="pt-PT" sz="1400" b="1" dirty="0">
                <a:latin typeface="Arial Unicode MS" pitchFamily="34" charset="-128"/>
              </a:rPr>
              <a:t>a)</a:t>
            </a:r>
            <a:r>
              <a:rPr lang="pt-PT" sz="1400" dirty="0">
                <a:solidFill>
                  <a:srgbClr val="CC00FF"/>
                </a:solidFill>
                <a:latin typeface="Arial Unicode MS" pitchFamily="34" charset="-128"/>
              </a:rPr>
              <a:t> Deslocação      </a:t>
            </a:r>
          </a:p>
          <a:p>
            <a:pPr marL="609600" indent="-60960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PT" sz="1400" dirty="0">
                <a:solidFill>
                  <a:srgbClr val="CC00FF"/>
                </a:solidFill>
                <a:latin typeface="Arial Unicode MS" pitchFamily="34" charset="-128"/>
              </a:rPr>
              <a:t>retirada </a:t>
            </a:r>
            <a:r>
              <a:rPr lang="pt-PT" sz="1400" dirty="0">
                <a:latin typeface="Arial Unicode MS" pitchFamily="34" charset="-128"/>
              </a:rPr>
              <a:t>à pessoa que exerce as                       </a:t>
            </a:r>
            <a:r>
              <a:rPr lang="pt-PT" sz="1400" b="1" dirty="0">
                <a:latin typeface="Arial Unicode MS" pitchFamily="34" charset="-128"/>
              </a:rPr>
              <a:t>b)</a:t>
            </a:r>
            <a:r>
              <a:rPr lang="pt-PT" sz="1400" dirty="0">
                <a:latin typeface="Arial Unicode MS" pitchFamily="34" charset="-128"/>
              </a:rPr>
              <a:t> </a:t>
            </a:r>
            <a:r>
              <a:rPr lang="pt-PT" sz="1400" dirty="0">
                <a:solidFill>
                  <a:srgbClr val="CC00FF"/>
                </a:solidFill>
                <a:latin typeface="Arial Unicode MS" pitchFamily="34" charset="-128"/>
              </a:rPr>
              <a:t>Retenção  </a:t>
            </a:r>
            <a:r>
              <a:rPr lang="pt-PT" sz="1400" dirty="0" smtClean="0">
                <a:solidFill>
                  <a:srgbClr val="CC00FF"/>
                </a:solidFill>
                <a:latin typeface="Arial Unicode MS" pitchFamily="34" charset="-128"/>
              </a:rPr>
              <a:t>         ilícita</a:t>
            </a:r>
            <a:endParaRPr lang="pt-PT" sz="1400" dirty="0">
              <a:solidFill>
                <a:srgbClr val="CC00FF"/>
              </a:solidFill>
              <a:latin typeface="Arial Unicode MS" pitchFamily="34" charset="-128"/>
            </a:endParaRPr>
          </a:p>
          <a:p>
            <a:pPr marL="609600" indent="-60960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PT" sz="1400" dirty="0">
                <a:latin typeface="Arial Unicode MS" pitchFamily="34" charset="-128"/>
              </a:rPr>
              <a:t> responsabilidades parentais;</a:t>
            </a:r>
          </a:p>
          <a:p>
            <a:pPr marL="609600" indent="-60960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sz="1400" dirty="0">
                <a:latin typeface="Arial Unicode MS" pitchFamily="34" charset="-128"/>
              </a:rPr>
              <a:t> </a:t>
            </a:r>
            <a:r>
              <a:rPr lang="pt-PT" sz="1400" b="1" dirty="0" smtClean="0">
                <a:latin typeface="Arial Unicode MS" pitchFamily="34" charset="-128"/>
              </a:rPr>
              <a:t>b)</a:t>
            </a:r>
            <a:r>
              <a:rPr lang="pt-PT" sz="1400" dirty="0" smtClean="0">
                <a:latin typeface="Arial Unicode MS" pitchFamily="34" charset="-128"/>
              </a:rPr>
              <a:t> </a:t>
            </a:r>
            <a:r>
              <a:rPr lang="pt-PT" sz="1400" dirty="0">
                <a:solidFill>
                  <a:srgbClr val="CC00FF"/>
                </a:solidFill>
                <a:latin typeface="Arial Unicode MS" pitchFamily="34" charset="-128"/>
              </a:rPr>
              <a:t>Recusa de entrega </a:t>
            </a:r>
            <a:r>
              <a:rPr lang="pt-PT" sz="1400" dirty="0">
                <a:latin typeface="Arial Unicode MS" pitchFamily="34" charset="-128"/>
              </a:rPr>
              <a:t>criança/jovem                em violação de </a:t>
            </a:r>
            <a:r>
              <a:rPr lang="pt-PT" sz="1400" b="1" dirty="0">
                <a:latin typeface="Arial Unicode MS" pitchFamily="34" charset="-128"/>
              </a:rPr>
              <a:t>um “direito de custódia”</a:t>
            </a:r>
          </a:p>
          <a:p>
            <a:pPr marL="609600" indent="-60960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PT" sz="1400" dirty="0">
                <a:latin typeface="Arial Unicode MS" pitchFamily="34" charset="-128"/>
              </a:rPr>
              <a:t>à pessoa que exerce as responsabili-</a:t>
            </a:r>
          </a:p>
          <a:p>
            <a:pPr marL="609600" indent="-60960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PT" sz="1400" dirty="0">
                <a:latin typeface="Arial Unicode MS" pitchFamily="34" charset="-128"/>
              </a:rPr>
              <a:t>dades parentais, tutela ou a quem es-</a:t>
            </a:r>
          </a:p>
          <a:p>
            <a:pPr marL="609600" indent="-60960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PT" sz="1400" dirty="0">
                <a:latin typeface="Arial Unicode MS" pitchFamily="34" charset="-128"/>
              </a:rPr>
              <a:t>teja legitimamente confiado. </a:t>
            </a:r>
            <a:r>
              <a:rPr lang="pt-PT" sz="1400" dirty="0" smtClean="0">
                <a:latin typeface="Arial Unicode MS" pitchFamily="34" charset="-128"/>
              </a:rPr>
              <a:t>		</a:t>
            </a:r>
            <a:r>
              <a:rPr lang="pt-PT" sz="14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Este </a:t>
            </a:r>
            <a:r>
              <a:rPr lang="pt-PT" sz="1400" dirty="0">
                <a:solidFill>
                  <a:srgbClr val="CC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direito tem de estar a ser exercido</a:t>
            </a:r>
          </a:p>
          <a:p>
            <a:pPr marL="609600" indent="-60960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PT" sz="1400" dirty="0">
                <a:solidFill>
                  <a:srgbClr val="0099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					</a:t>
            </a:r>
            <a:r>
              <a:rPr lang="pt-PT" sz="14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de </a:t>
            </a:r>
            <a:r>
              <a:rPr lang="pt-PT" sz="1400" dirty="0">
                <a:solidFill>
                  <a:srgbClr val="CC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forma efetiva, individual ou conjunta-</a:t>
            </a:r>
          </a:p>
          <a:p>
            <a:pPr marL="609600" indent="-60960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PT" sz="1400" b="1" u="sng" dirty="0">
                <a:solidFill>
                  <a:srgbClr val="660066"/>
                </a:solidFill>
                <a:latin typeface="Arial Unicode MS" pitchFamily="34" charset="-128"/>
              </a:rPr>
              <a:t>Pena de Prisão</a:t>
            </a:r>
            <a:r>
              <a:rPr lang="pt-PT" sz="1400" dirty="0">
                <a:latin typeface="Arial Unicode MS" pitchFamily="34" charset="-128"/>
              </a:rPr>
              <a:t>: 1 a 5 anos</a:t>
            </a:r>
            <a:r>
              <a:rPr lang="pt-PT" sz="1400" dirty="0">
                <a:solidFill>
                  <a:srgbClr val="CC00FF"/>
                </a:solidFill>
                <a:latin typeface="Arial Unicode MS" pitchFamily="34" charset="-128"/>
              </a:rPr>
              <a:t>.                              </a:t>
            </a:r>
            <a:r>
              <a:rPr lang="pt-PT" sz="14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mente</a:t>
            </a:r>
            <a:r>
              <a:rPr lang="pt-PT" sz="1400" dirty="0">
                <a:solidFill>
                  <a:srgbClr val="CC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, ou devesse estar se tal não</a:t>
            </a:r>
          </a:p>
          <a:p>
            <a:pPr marL="609600" indent="-60960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PT" sz="1400" dirty="0" smtClean="0">
                <a:latin typeface="Arial Unicode MS" pitchFamily="34" charset="-128"/>
              </a:rPr>
              <a:t>                            Até </a:t>
            </a:r>
            <a:r>
              <a:rPr lang="pt-PT" sz="1400" dirty="0">
                <a:latin typeface="Arial Unicode MS" pitchFamily="34" charset="-128"/>
              </a:rPr>
              <a:t>2 anos/pena </a:t>
            </a:r>
            <a:r>
              <a:rPr lang="pt-PT" sz="1400" dirty="0" smtClean="0">
                <a:latin typeface="Arial Unicode MS" pitchFamily="34" charset="-128"/>
              </a:rPr>
              <a:t>		</a:t>
            </a:r>
            <a:r>
              <a:rPr lang="pt-PT" sz="1400" dirty="0" smtClean="0">
                <a:solidFill>
                  <a:srgbClr val="CC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tivesse </a:t>
            </a:r>
            <a:r>
              <a:rPr lang="pt-PT" sz="1400" dirty="0">
                <a:solidFill>
                  <a:srgbClr val="CC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ocorrido</a:t>
            </a:r>
            <a:r>
              <a:rPr lang="pt-PT" sz="1400" dirty="0">
                <a:solidFill>
                  <a:srgbClr val="0099FF"/>
                </a:solidFill>
                <a:latin typeface="Arial Unicode MS" pitchFamily="34" charset="-128"/>
              </a:rPr>
              <a:t>.</a:t>
            </a:r>
          </a:p>
          <a:p>
            <a:pPr marL="609600" indent="-60960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PT" sz="1400" dirty="0">
                <a:latin typeface="Arial Unicode MS" pitchFamily="34" charset="-128"/>
              </a:rPr>
              <a:t>	</a:t>
            </a:r>
            <a:r>
              <a:rPr lang="pt-PT" sz="1400" dirty="0" smtClean="0">
                <a:latin typeface="Arial Unicode MS" pitchFamily="34" charset="-128"/>
              </a:rPr>
              <a:t>	         de multa até 240 dias      	</a:t>
            </a:r>
          </a:p>
          <a:p>
            <a:pPr marL="609600" indent="-60960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PT" sz="1400" dirty="0" smtClean="0">
                <a:latin typeface="Arial Unicode MS" pitchFamily="34" charset="-128"/>
              </a:rPr>
              <a:t>		         Se </a:t>
            </a:r>
            <a:r>
              <a:rPr lang="pt-PT" sz="1400" dirty="0">
                <a:latin typeface="Arial Unicode MS" pitchFamily="34" charset="-128"/>
              </a:rPr>
              <a:t>ascendente/adotante </a:t>
            </a:r>
            <a:endParaRPr lang="pt-PT" sz="1400" dirty="0" smtClean="0">
              <a:latin typeface="Arial Unicode MS" pitchFamily="34" charset="-128"/>
            </a:endParaRPr>
          </a:p>
          <a:p>
            <a:pPr marL="609600" indent="-60960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PT" sz="1400" dirty="0">
                <a:latin typeface="Arial Unicode MS" pitchFamily="34" charset="-128"/>
              </a:rPr>
              <a:t>	</a:t>
            </a:r>
            <a:r>
              <a:rPr lang="pt-PT" sz="1400" dirty="0" smtClean="0">
                <a:latin typeface="Arial Unicode MS" pitchFamily="34" charset="-128"/>
              </a:rPr>
              <a:t>	         ou tiver exercício </a:t>
            </a:r>
            <a:r>
              <a:rPr lang="pt-PT" sz="1400" dirty="0">
                <a:latin typeface="Arial Unicode MS" pitchFamily="34" charset="-128"/>
              </a:rPr>
              <a:t>a </a:t>
            </a:r>
            <a:r>
              <a:rPr lang="pt-PT" sz="1400" dirty="0" smtClean="0">
                <a:latin typeface="Arial Unicode MS" pitchFamily="34" charset="-128"/>
              </a:rPr>
              <a:t>tutela        O pedido </a:t>
            </a:r>
            <a:r>
              <a:rPr lang="pt-PT" sz="1400" dirty="0">
                <a:latin typeface="Arial Unicode MS" pitchFamily="34" charset="-128"/>
              </a:rPr>
              <a:t>tem de </a:t>
            </a:r>
            <a:r>
              <a:rPr lang="pt-PT" sz="1400" dirty="0" smtClean="0">
                <a:latin typeface="Arial Unicode MS" pitchFamily="34" charset="-128"/>
              </a:rPr>
              <a:t>ser 						apresentado/formulado</a:t>
            </a:r>
          </a:p>
          <a:p>
            <a:pPr marL="609600" indent="-60960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PT" sz="1400" dirty="0" smtClean="0">
                <a:latin typeface="Arial Unicode MS" pitchFamily="34" charset="-128"/>
              </a:rPr>
              <a:t>Procedimento </a:t>
            </a:r>
            <a:r>
              <a:rPr lang="pt-PT" sz="1400" dirty="0">
                <a:latin typeface="Arial Unicode MS" pitchFamily="34" charset="-128"/>
              </a:rPr>
              <a:t>criminal </a:t>
            </a:r>
            <a:r>
              <a:rPr lang="pt-PT" sz="1400" b="1" dirty="0">
                <a:latin typeface="Arial Unicode MS" pitchFamily="34" charset="-128"/>
              </a:rPr>
              <a:t>depende de queixa</a:t>
            </a:r>
            <a:r>
              <a:rPr lang="pt-PT" sz="1400" dirty="0">
                <a:latin typeface="Arial Unicode MS" pitchFamily="34" charset="-128"/>
              </a:rPr>
              <a:t>.      </a:t>
            </a:r>
            <a:r>
              <a:rPr lang="pt-PT" sz="1400" dirty="0" smtClean="0">
                <a:latin typeface="Arial Unicode MS" pitchFamily="34" charset="-128"/>
              </a:rPr>
              <a:t>perante </a:t>
            </a:r>
            <a:r>
              <a:rPr lang="pt-PT" sz="1400" dirty="0">
                <a:latin typeface="Arial Unicode MS" pitchFamily="34" charset="-128"/>
              </a:rPr>
              <a:t>as autoridades do </a:t>
            </a:r>
            <a:r>
              <a:rPr lang="pt-PT" sz="1400" dirty="0" smtClean="0">
                <a:latin typeface="Arial Unicode MS" pitchFamily="34" charset="-128"/>
              </a:rPr>
              <a:t>Estado </a:t>
            </a:r>
            <a:r>
              <a:rPr lang="pt-PT" sz="1400" dirty="0">
                <a:latin typeface="Arial Unicode MS" pitchFamily="34" charset="-128"/>
              </a:rPr>
              <a:t>onde a </a:t>
            </a:r>
            <a:r>
              <a:rPr lang="pt-PT" sz="1400" dirty="0" smtClean="0">
                <a:latin typeface="Arial Unicode MS" pitchFamily="34" charset="-128"/>
              </a:rPr>
              <a:t>				criança </a:t>
            </a:r>
            <a:r>
              <a:rPr lang="pt-PT" sz="1400" dirty="0">
                <a:latin typeface="Arial Unicode MS" pitchFamily="34" charset="-128"/>
              </a:rPr>
              <a:t>se encontra.</a:t>
            </a:r>
          </a:p>
          <a:p>
            <a:pPr marL="609600" indent="-60960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PT" sz="1500" dirty="0" smtClean="0"/>
              <a:t>	</a:t>
            </a:r>
            <a:r>
              <a:rPr lang="pt-PT" sz="1500" dirty="0"/>
              <a:t>	</a:t>
            </a:r>
            <a:r>
              <a:rPr lang="pt-PT" sz="1500" dirty="0" smtClean="0"/>
              <a:t>	</a:t>
            </a:r>
            <a:endParaRPr lang="pt-PT" dirty="0"/>
          </a:p>
        </p:txBody>
      </p:sp>
      <p:pic>
        <p:nvPicPr>
          <p:cNvPr id="36867" name="Picture 1" descr="logo_m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6237288"/>
            <a:ext cx="2447925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2700338" y="6429375"/>
            <a:ext cx="5975350" cy="2619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O.A</a:t>
            </a:r>
            <a:r>
              <a:rPr lang="pt-PT" sz="1100" b="1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., </a:t>
            </a: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Porto,  8.Junho.2013                             Direção-Geral de Reinserção e Serviços Prisionais </a:t>
            </a:r>
            <a:endParaRPr lang="pt-PT" sz="1100" dirty="0">
              <a:solidFill>
                <a:schemeClr val="accent6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500563" y="1125538"/>
            <a:ext cx="3887787" cy="646112"/>
          </a:xfrm>
          <a:prstGeom prst="rect">
            <a:avLst/>
          </a:prstGeom>
          <a:solidFill>
            <a:srgbClr val="CCCCFF"/>
          </a:solidFill>
          <a:ln>
            <a:solidFill>
              <a:srgbClr val="CCCC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i="1" dirty="0">
                <a:latin typeface="Book Antiqua" pitchFamily="18" charset="0"/>
              </a:rPr>
              <a:t>Processo crime/civil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i="1" dirty="0">
                <a:latin typeface="Book Antiqua" pitchFamily="18" charset="0"/>
              </a:rPr>
              <a:t>Subtração vs. rapto </a:t>
            </a:r>
          </a:p>
        </p:txBody>
      </p:sp>
      <p:sp>
        <p:nvSpPr>
          <p:cNvPr id="36870" name="AutoShape 18"/>
          <p:cNvSpPr>
            <a:spLocks noChangeArrowheads="1"/>
          </p:cNvSpPr>
          <p:nvPr/>
        </p:nvSpPr>
        <p:spPr bwMode="auto">
          <a:xfrm>
            <a:off x="107950" y="2852738"/>
            <a:ext cx="576263" cy="396875"/>
          </a:xfrm>
          <a:prstGeom prst="rightArrow">
            <a:avLst>
              <a:gd name="adj1" fmla="val 50000"/>
              <a:gd name="adj2" fmla="val 39890"/>
            </a:avLst>
          </a:prstGeom>
          <a:gradFill rotWithShape="1">
            <a:gsLst>
              <a:gs pos="0">
                <a:srgbClr val="CC0099"/>
              </a:gs>
              <a:gs pos="100000">
                <a:srgbClr val="5E0047"/>
              </a:gs>
            </a:gsLst>
            <a:path path="rect">
              <a:fillToRect l="100000" t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t-PT">
              <a:latin typeface="Century Schoolbook" pitchFamily="18" charset="0"/>
            </a:endParaRPr>
          </a:p>
        </p:txBody>
      </p:sp>
      <p:sp>
        <p:nvSpPr>
          <p:cNvPr id="36871" name="AutoShape 18"/>
          <p:cNvSpPr>
            <a:spLocks noChangeArrowheads="1"/>
          </p:cNvSpPr>
          <p:nvPr/>
        </p:nvSpPr>
        <p:spPr bwMode="auto">
          <a:xfrm>
            <a:off x="107950" y="3573463"/>
            <a:ext cx="647700" cy="360362"/>
          </a:xfrm>
          <a:prstGeom prst="rightArrow">
            <a:avLst>
              <a:gd name="adj1" fmla="val 50000"/>
              <a:gd name="adj2" fmla="val 39916"/>
            </a:avLst>
          </a:prstGeom>
          <a:gradFill rotWithShape="1">
            <a:gsLst>
              <a:gs pos="0">
                <a:srgbClr val="CC0099"/>
              </a:gs>
              <a:gs pos="100000">
                <a:srgbClr val="5E0047"/>
              </a:gs>
            </a:gsLst>
            <a:path path="rect">
              <a:fillToRect l="100000" t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t-PT">
              <a:latin typeface="Century Schoolbook" pitchFamily="18" charset="0"/>
            </a:endParaRPr>
          </a:p>
        </p:txBody>
      </p:sp>
      <p:sp>
        <p:nvSpPr>
          <p:cNvPr id="36872" name="AutoShape 20"/>
          <p:cNvSpPr>
            <a:spLocks noChangeArrowheads="1"/>
          </p:cNvSpPr>
          <p:nvPr/>
        </p:nvSpPr>
        <p:spPr bwMode="auto">
          <a:xfrm flipV="1">
            <a:off x="55563" y="5286375"/>
            <a:ext cx="576262" cy="374650"/>
          </a:xfrm>
          <a:prstGeom prst="rightArrow">
            <a:avLst>
              <a:gd name="adj1" fmla="val 50000"/>
              <a:gd name="adj2" fmla="val 39813"/>
            </a:avLst>
          </a:prstGeom>
          <a:gradFill rotWithShape="1">
            <a:gsLst>
              <a:gs pos="0">
                <a:srgbClr val="CC0099"/>
              </a:gs>
              <a:gs pos="100000">
                <a:srgbClr val="5E0047"/>
              </a:gs>
            </a:gsLst>
            <a:path path="rect">
              <a:fillToRect l="100000" t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t-PT">
              <a:latin typeface="Century Schoolbook" pitchFamily="18" charset="0"/>
            </a:endParaRPr>
          </a:p>
        </p:txBody>
      </p:sp>
      <p:sp>
        <p:nvSpPr>
          <p:cNvPr id="36873" name="AutoShape 21"/>
          <p:cNvSpPr>
            <a:spLocks noChangeArrowheads="1"/>
          </p:cNvSpPr>
          <p:nvPr/>
        </p:nvSpPr>
        <p:spPr bwMode="auto">
          <a:xfrm>
            <a:off x="900113" y="4806950"/>
            <a:ext cx="935037" cy="431800"/>
          </a:xfrm>
          <a:prstGeom prst="curvedRightArrow">
            <a:avLst>
              <a:gd name="adj1" fmla="val 20000"/>
              <a:gd name="adj2" fmla="val 40000"/>
              <a:gd name="adj3" fmla="val 48632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t-PT">
              <a:latin typeface="Century Schoolbook" pitchFamily="18" charset="0"/>
            </a:endParaRPr>
          </a:p>
        </p:txBody>
      </p:sp>
      <p:sp>
        <p:nvSpPr>
          <p:cNvPr id="36874" name="AutoShape 20"/>
          <p:cNvSpPr>
            <a:spLocks noChangeArrowheads="1"/>
          </p:cNvSpPr>
          <p:nvPr/>
        </p:nvSpPr>
        <p:spPr bwMode="auto">
          <a:xfrm>
            <a:off x="107950" y="4292600"/>
            <a:ext cx="576263" cy="360363"/>
          </a:xfrm>
          <a:prstGeom prst="rightArrow">
            <a:avLst>
              <a:gd name="adj1" fmla="val 50000"/>
              <a:gd name="adj2" fmla="val 39778"/>
            </a:avLst>
          </a:prstGeom>
          <a:gradFill rotWithShape="1">
            <a:gsLst>
              <a:gs pos="0">
                <a:srgbClr val="CC0099"/>
              </a:gs>
              <a:gs pos="100000">
                <a:srgbClr val="5E0047"/>
              </a:gs>
            </a:gsLst>
            <a:path path="rect">
              <a:fillToRect l="100000" t="10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pt-PT">
              <a:latin typeface="Century Schoolbook" pitchFamily="18" charset="0"/>
            </a:endParaRPr>
          </a:p>
        </p:txBody>
      </p:sp>
      <p:cxnSp>
        <p:nvCxnSpPr>
          <p:cNvPr id="15" name="Conector de seta reta 14"/>
          <p:cNvCxnSpPr/>
          <p:nvPr/>
        </p:nvCxnSpPr>
        <p:spPr>
          <a:xfrm>
            <a:off x="5580063" y="3051175"/>
            <a:ext cx="360362" cy="198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de seta reta 16"/>
          <p:cNvCxnSpPr/>
          <p:nvPr/>
        </p:nvCxnSpPr>
        <p:spPr>
          <a:xfrm>
            <a:off x="5400675" y="3249613"/>
            <a:ext cx="53975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950" y="0"/>
            <a:ext cx="8640763" cy="981075"/>
          </a:xfrm>
          <a:solidFill>
            <a:srgbClr val="CC99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PT" sz="2800" b="1" i="1" dirty="0">
                <a:solidFill>
                  <a:schemeClr val="tx1"/>
                </a:solidFill>
                <a:latin typeface="Book Antiqua" pitchFamily="18" charset="0"/>
              </a:rPr>
              <a:t>A Intervenção das Autoridades Centrais</a:t>
            </a:r>
            <a:endParaRPr lang="pt-PT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989138"/>
            <a:ext cx="7467600" cy="4176712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pt-PT" dirty="0" smtClean="0">
              <a:solidFill>
                <a:srgbClr val="7030A0"/>
              </a:solidFill>
              <a:latin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pt-PT" dirty="0">
              <a:solidFill>
                <a:srgbClr val="7030A0"/>
              </a:solidFill>
              <a:latin typeface="Times New Roman" pitchFamily="18" charset="0"/>
            </a:endParaRP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pt-PT" dirty="0" smtClean="0">
              <a:solidFill>
                <a:srgbClr val="7030A0"/>
              </a:solidFill>
              <a:latin typeface="Times New Roman" pitchFamily="18" charset="0"/>
            </a:endParaRPr>
          </a:p>
          <a:p>
            <a:pPr marL="274320" indent="-274320" algn="ctr" fontAlgn="auto">
              <a:spcAft>
                <a:spcPts val="0"/>
              </a:spcAft>
              <a:buFont typeface="Wingdings"/>
              <a:buNone/>
              <a:defRPr/>
            </a:pPr>
            <a:r>
              <a:rPr lang="pt-PT" sz="4000" b="1" dirty="0" smtClean="0">
                <a:latin typeface="Times New Roman" pitchFamily="18" charset="0"/>
              </a:rPr>
              <a:t>Podem </a:t>
            </a:r>
            <a:r>
              <a:rPr lang="pt-PT" sz="4000" b="1" dirty="0">
                <a:latin typeface="Times New Roman" pitchFamily="18" charset="0"/>
              </a:rPr>
              <a:t>estes dois tipos de </a:t>
            </a:r>
            <a:r>
              <a:rPr lang="pt-PT" sz="4000" b="1" dirty="0" smtClean="0">
                <a:latin typeface="Times New Roman" pitchFamily="18" charset="0"/>
              </a:rPr>
              <a:t>processos coexistir </a:t>
            </a:r>
            <a:r>
              <a:rPr lang="pt-PT" sz="4000" b="1" dirty="0">
                <a:latin typeface="Times New Roman" pitchFamily="18" charset="0"/>
              </a:rPr>
              <a:t>em paralelo?</a:t>
            </a:r>
          </a:p>
          <a:p>
            <a:pPr marL="0" indent="0" algn="ctr" fontAlgn="auto">
              <a:spcAft>
                <a:spcPts val="0"/>
              </a:spcAft>
              <a:buFont typeface="Wingdings"/>
              <a:buNone/>
              <a:defRPr/>
            </a:pPr>
            <a:endParaRPr lang="pt-PT" sz="4000" b="1" dirty="0"/>
          </a:p>
        </p:txBody>
      </p:sp>
      <p:pic>
        <p:nvPicPr>
          <p:cNvPr id="37891" name="Picture 1" descr="logo_m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6237288"/>
            <a:ext cx="2447925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2700338" y="6429375"/>
            <a:ext cx="5975350" cy="2619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O.A</a:t>
            </a:r>
            <a:r>
              <a:rPr lang="pt-PT" sz="1100" b="1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., </a:t>
            </a: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Porto,  8.Junho.2013                             Direção-Geral de Reinserção e Serviços Prisionais </a:t>
            </a:r>
            <a:endParaRPr lang="pt-PT" sz="1100" dirty="0">
              <a:solidFill>
                <a:schemeClr val="accent6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500563" y="1125538"/>
            <a:ext cx="3887787" cy="646112"/>
          </a:xfrm>
          <a:prstGeom prst="rect">
            <a:avLst/>
          </a:prstGeom>
          <a:solidFill>
            <a:srgbClr val="CCCCFF"/>
          </a:solidFill>
          <a:ln>
            <a:solidFill>
              <a:srgbClr val="CCCC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i="1" dirty="0">
                <a:latin typeface="Times New Roman" pitchFamily="18" charset="0"/>
              </a:rPr>
              <a:t>Processo crime/civil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i="1" dirty="0">
                <a:latin typeface="Times New Roman" pitchFamily="18" charset="0"/>
              </a:rPr>
              <a:t>Subtração vs. rapto</a:t>
            </a:r>
            <a:r>
              <a:rPr lang="pt-PT" b="1" i="1" dirty="0">
                <a:latin typeface="+mn-lt"/>
              </a:rPr>
              <a:t> </a:t>
            </a:r>
            <a:endParaRPr lang="pt-PT" b="1" i="1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950" y="0"/>
            <a:ext cx="8640763" cy="981075"/>
          </a:xfrm>
          <a:solidFill>
            <a:srgbClr val="CC99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PT" sz="2800" b="1" i="1" dirty="0">
                <a:solidFill>
                  <a:schemeClr val="tx1"/>
                </a:solidFill>
                <a:latin typeface="Baskerville Old Face" pitchFamily="18" charset="0"/>
              </a:rPr>
              <a:t>A Intervenção das Autoridades Centrais</a:t>
            </a:r>
            <a:endParaRPr lang="pt-PT" dirty="0">
              <a:latin typeface="Baskerville Old Face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989138"/>
            <a:ext cx="7467600" cy="4176712"/>
          </a:xfrm>
        </p:spPr>
        <p:txBody>
          <a:bodyPr>
            <a:normAutofit fontScale="77500" lnSpcReduction="20000"/>
          </a:bodyPr>
          <a:lstStyle/>
          <a:p>
            <a:pPr marL="0" indent="0" algn="ctr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endParaRPr lang="pt-PT" sz="58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Book Antiqua" pitchFamily="18" charset="0"/>
            </a:endParaRPr>
          </a:p>
          <a:p>
            <a:pPr marL="0" indent="0" algn="ctr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sz="5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Book Antiqua" pitchFamily="18" charset="0"/>
              </a:rPr>
              <a:t>Sim!</a:t>
            </a:r>
          </a:p>
          <a:p>
            <a:pPr marL="0" indent="0" algn="ctr" fontAlgn="auto">
              <a:lnSpc>
                <a:spcPct val="12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sz="2800" dirty="0" smtClean="0">
                <a:latin typeface="Book Antiqua" pitchFamily="18" charset="0"/>
              </a:rPr>
              <a:t>Ambos </a:t>
            </a:r>
            <a:r>
              <a:rPr lang="pt-PT" sz="2800" dirty="0">
                <a:latin typeface="Book Antiqua" pitchFamily="18" charset="0"/>
              </a:rPr>
              <a:t>os processos visam proteger o direito </a:t>
            </a:r>
            <a:r>
              <a:rPr lang="pt-PT" sz="2800" dirty="0" smtClean="0">
                <a:latin typeface="Book Antiqua" pitchFamily="18" charset="0"/>
              </a:rPr>
              <a:t>de</a:t>
            </a:r>
          </a:p>
          <a:p>
            <a:pPr marL="0" indent="0" algn="just" fontAlgn="auto">
              <a:lnSpc>
                <a:spcPct val="12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sz="2800" dirty="0" smtClean="0">
                <a:latin typeface="Book Antiqua" pitchFamily="18" charset="0"/>
              </a:rPr>
              <a:t>quem </a:t>
            </a:r>
            <a:r>
              <a:rPr lang="pt-PT" sz="2800" dirty="0">
                <a:latin typeface="Book Antiqua" pitchFamily="18" charset="0"/>
              </a:rPr>
              <a:t>detém </a:t>
            </a:r>
            <a:r>
              <a:rPr lang="pt-PT" sz="2800" dirty="0" smtClean="0">
                <a:latin typeface="Book Antiqua" pitchFamily="18" charset="0"/>
              </a:rPr>
              <a:t>o exercício </a:t>
            </a:r>
            <a:r>
              <a:rPr lang="pt-PT" sz="2800" dirty="0">
                <a:latin typeface="Book Antiqua" pitchFamily="18" charset="0"/>
              </a:rPr>
              <a:t>das responsabilidades parentais sobre </a:t>
            </a:r>
            <a:r>
              <a:rPr lang="pt-PT" sz="2800" dirty="0" smtClean="0">
                <a:latin typeface="Book Antiqua" pitchFamily="18" charset="0"/>
              </a:rPr>
              <a:t>a criança/jovem </a:t>
            </a:r>
            <a:r>
              <a:rPr lang="pt-PT" sz="2800" dirty="0">
                <a:latin typeface="Book Antiqua" pitchFamily="18" charset="0"/>
              </a:rPr>
              <a:t>deslocada ou retida ilicitamente.</a:t>
            </a:r>
          </a:p>
          <a:p>
            <a:pPr marL="0" indent="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endParaRPr lang="pt-PT" sz="1800" dirty="0">
              <a:latin typeface="Book Antiqua" pitchFamily="18" charset="0"/>
            </a:endParaRPr>
          </a:p>
          <a:p>
            <a:pPr marL="0" indent="0" fontAlgn="auto">
              <a:lnSpc>
                <a:spcPct val="80000"/>
              </a:lnSpc>
              <a:spcAft>
                <a:spcPts val="0"/>
              </a:spcAft>
              <a:buFont typeface="Wingdings"/>
              <a:buNone/>
              <a:defRPr/>
            </a:pPr>
            <a:endParaRPr lang="pt-PT" sz="1800" dirty="0">
              <a:latin typeface="Book Antiqua" pitchFamily="18" charset="0"/>
            </a:endParaRPr>
          </a:p>
          <a:p>
            <a:pPr marL="0" indent="0" fontAlgn="auto">
              <a:lnSpc>
                <a:spcPct val="12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dirty="0">
                <a:latin typeface="Book Antiqua" pitchFamily="18" charset="0"/>
              </a:rPr>
              <a:t>O facto de um(a) progenitor(a), ou outro familiar </a:t>
            </a:r>
            <a:r>
              <a:rPr lang="pt-PT" dirty="0" smtClean="0">
                <a:latin typeface="Book Antiqua" pitchFamily="18" charset="0"/>
              </a:rPr>
              <a:t>deslocar </a:t>
            </a:r>
            <a:r>
              <a:rPr lang="pt-PT" dirty="0">
                <a:latin typeface="Book Antiqua" pitchFamily="18" charset="0"/>
              </a:rPr>
              <a:t>ou reter uma criança, nada impede que, </a:t>
            </a:r>
            <a:r>
              <a:rPr lang="pt-PT" dirty="0" smtClean="0">
                <a:latin typeface="Book Antiqua" pitchFamily="18" charset="0"/>
              </a:rPr>
              <a:t>em </a:t>
            </a:r>
            <a:r>
              <a:rPr lang="pt-PT" dirty="0">
                <a:latin typeface="Book Antiqua" pitchFamily="18" charset="0"/>
              </a:rPr>
              <a:t>simultâneo, seja acionado o pedido de </a:t>
            </a:r>
            <a:r>
              <a:rPr lang="pt-PT" dirty="0" smtClean="0">
                <a:latin typeface="Book Antiqua" pitchFamily="18" charset="0"/>
              </a:rPr>
              <a:t>regresso </a:t>
            </a:r>
            <a:r>
              <a:rPr lang="pt-PT" dirty="0">
                <a:latin typeface="Book Antiqua" pitchFamily="18" charset="0"/>
              </a:rPr>
              <a:t>ao Estado onde a criança se encontra e/ou seja apresentada queixa crime por subtração de menor.</a:t>
            </a:r>
            <a:endParaRPr lang="pt-PT" dirty="0"/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pt-PT" dirty="0"/>
          </a:p>
        </p:txBody>
      </p:sp>
      <p:pic>
        <p:nvPicPr>
          <p:cNvPr id="38915" name="Picture 1" descr="logo_m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6237288"/>
            <a:ext cx="2447925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2700338" y="6429375"/>
            <a:ext cx="6048375" cy="2619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O.A</a:t>
            </a:r>
            <a:r>
              <a:rPr lang="pt-PT" sz="1100" b="1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., </a:t>
            </a: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Porto,  8.Junho.2013                             Direção-Geral de Reinserção e Serviços Prisionais </a:t>
            </a:r>
            <a:endParaRPr lang="pt-PT" sz="1100" dirty="0">
              <a:solidFill>
                <a:schemeClr val="accent6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500563" y="1125538"/>
            <a:ext cx="3887787" cy="646112"/>
          </a:xfrm>
          <a:prstGeom prst="rect">
            <a:avLst/>
          </a:prstGeom>
          <a:solidFill>
            <a:srgbClr val="CCCCFF"/>
          </a:solidFill>
          <a:ln>
            <a:solidFill>
              <a:srgbClr val="CCCC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i="1" dirty="0">
                <a:latin typeface="Times New Roman" pitchFamily="18" charset="0"/>
              </a:rPr>
              <a:t>Processo crime/civil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i="1" dirty="0">
                <a:latin typeface="Times New Roman" pitchFamily="18" charset="0"/>
              </a:rPr>
              <a:t>Subtração vs. rapto</a:t>
            </a:r>
            <a:r>
              <a:rPr lang="pt-PT" b="1" i="1" dirty="0">
                <a:latin typeface="+mn-lt"/>
              </a:rPr>
              <a:t> </a:t>
            </a:r>
            <a:endParaRPr lang="pt-PT" b="1" i="1" dirty="0">
              <a:latin typeface="Book Antiqua" pitchFamily="18" charset="0"/>
            </a:endParaRPr>
          </a:p>
        </p:txBody>
      </p:sp>
      <p:sp>
        <p:nvSpPr>
          <p:cNvPr id="38918" name="AutoShape 7"/>
          <p:cNvSpPr>
            <a:spLocks noChangeArrowheads="1"/>
          </p:cNvSpPr>
          <p:nvPr/>
        </p:nvSpPr>
        <p:spPr bwMode="auto">
          <a:xfrm>
            <a:off x="1116013" y="1158875"/>
            <a:ext cx="2663825" cy="1262063"/>
          </a:xfrm>
          <a:prstGeom prst="curvedDownArrow">
            <a:avLst>
              <a:gd name="adj1" fmla="val 43709"/>
              <a:gd name="adj2" fmla="val 87408"/>
              <a:gd name="adj3" fmla="val 33333"/>
            </a:avLst>
          </a:prstGeom>
          <a:gradFill rotWithShape="1">
            <a:gsLst>
              <a:gs pos="0">
                <a:srgbClr val="5E0047"/>
              </a:gs>
              <a:gs pos="50000">
                <a:srgbClr val="CC0099"/>
              </a:gs>
              <a:gs pos="100000">
                <a:srgbClr val="5E0047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950" y="0"/>
            <a:ext cx="8640763" cy="981075"/>
          </a:xfrm>
          <a:solidFill>
            <a:srgbClr val="CC99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PT" sz="2800" b="1" i="1" dirty="0">
                <a:solidFill>
                  <a:schemeClr val="tx1"/>
                </a:solidFill>
                <a:latin typeface="Book Antiqua" pitchFamily="18" charset="0"/>
              </a:rPr>
              <a:t>A Intervenção das Autoridades Centrais</a:t>
            </a:r>
            <a:endParaRPr lang="pt-PT" dirty="0"/>
          </a:p>
        </p:txBody>
      </p:sp>
      <p:sp>
        <p:nvSpPr>
          <p:cNvPr id="39938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989138"/>
            <a:ext cx="7467600" cy="4176712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endParaRPr lang="pt-PT" smtClean="0"/>
          </a:p>
          <a:p>
            <a:pPr marL="0" indent="0">
              <a:buFont typeface="Wingdings" pitchFamily="2" charset="2"/>
              <a:buNone/>
            </a:pPr>
            <a:endParaRPr lang="pt-PT" smtClean="0"/>
          </a:p>
          <a:p>
            <a:pPr marL="0" indent="0">
              <a:buFont typeface="Wingdings" pitchFamily="2" charset="2"/>
              <a:buNone/>
            </a:pPr>
            <a:endParaRPr lang="pt-PT" smtClean="0"/>
          </a:p>
          <a:p>
            <a:pPr marL="0" indent="0" algn="ctr">
              <a:buFont typeface="Wingdings" pitchFamily="2" charset="2"/>
              <a:buNone/>
            </a:pPr>
            <a:r>
              <a:rPr lang="pt-PT" b="1" smtClean="0">
                <a:solidFill>
                  <a:srgbClr val="000066"/>
                </a:solidFill>
              </a:rPr>
              <a:t>MUITO OBRIGADA PELA VOSSA ATENÇÃO!</a:t>
            </a:r>
          </a:p>
          <a:p>
            <a:pPr marL="0" indent="0" algn="ctr">
              <a:buFont typeface="Wingdings" pitchFamily="2" charset="2"/>
              <a:buNone/>
            </a:pPr>
            <a:endParaRPr lang="pt-PT" b="1" smtClean="0">
              <a:solidFill>
                <a:srgbClr val="0000FF"/>
              </a:solidFill>
            </a:endParaRPr>
          </a:p>
          <a:p>
            <a:pPr marL="0" indent="0" algn="ctr">
              <a:buFont typeface="Wingdings" pitchFamily="2" charset="2"/>
              <a:buNone/>
            </a:pPr>
            <a:r>
              <a:rPr lang="pt-PT" b="1" smtClean="0">
                <a:solidFill>
                  <a:srgbClr val="CC00FF"/>
                </a:solidFill>
                <a:hlinkClick r:id="rId2"/>
              </a:rPr>
              <a:t>WWW.DGRS.MJ.PT</a:t>
            </a:r>
            <a:endParaRPr lang="pt-PT" b="1" smtClean="0">
              <a:solidFill>
                <a:srgbClr val="CC00FF"/>
              </a:solidFill>
            </a:endParaRPr>
          </a:p>
          <a:p>
            <a:pPr marL="0" indent="0" algn="ctr">
              <a:buFont typeface="Wingdings" pitchFamily="2" charset="2"/>
              <a:buNone/>
            </a:pPr>
            <a:r>
              <a:rPr lang="pt-PT" b="1" smtClean="0">
                <a:solidFill>
                  <a:srgbClr val="CC00FF"/>
                </a:solidFill>
                <a:hlinkClick r:id="rId3"/>
              </a:rPr>
              <a:t>CORREIO.DGRS@DGRS.MJ.PT</a:t>
            </a:r>
            <a:r>
              <a:rPr lang="pt-PT" b="1" smtClean="0">
                <a:solidFill>
                  <a:srgbClr val="CC00FF"/>
                </a:solidFill>
              </a:rPr>
              <a:t> </a:t>
            </a:r>
          </a:p>
        </p:txBody>
      </p:sp>
      <p:pic>
        <p:nvPicPr>
          <p:cNvPr id="39939" name="Picture 1" descr="logo_mj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7950" y="6237288"/>
            <a:ext cx="2447925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2700338" y="6429375"/>
            <a:ext cx="5903912" cy="2619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O.A</a:t>
            </a:r>
            <a:r>
              <a:rPr lang="pt-PT" sz="1100" b="1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., </a:t>
            </a: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Porto,  8.Junho.2013                             Direção-Geral de Reinserção e Serviços Prisionais </a:t>
            </a:r>
            <a:endParaRPr lang="pt-PT" sz="1100" dirty="0">
              <a:solidFill>
                <a:schemeClr val="accent6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500563" y="1125538"/>
            <a:ext cx="3887787" cy="646112"/>
          </a:xfrm>
          <a:prstGeom prst="rect">
            <a:avLst/>
          </a:prstGeom>
          <a:solidFill>
            <a:srgbClr val="CCCCFF"/>
          </a:solidFill>
          <a:ln>
            <a:solidFill>
              <a:srgbClr val="CCCC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i="1" dirty="0">
                <a:latin typeface="Book Antiqua" pitchFamily="18" charset="0"/>
              </a:rPr>
              <a:t>Casos Práticos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i="1" dirty="0">
                <a:latin typeface="Book Antiqua" pitchFamily="18" charset="0"/>
              </a:rPr>
              <a:t>(Regresso e Promoção e Proteção)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388" y="0"/>
            <a:ext cx="8569325" cy="908050"/>
          </a:xfrm>
          <a:solidFill>
            <a:srgbClr val="CC99FF"/>
          </a:solidFill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PT" sz="2800" b="1" i="1" dirty="0">
                <a:solidFill>
                  <a:schemeClr val="tx1"/>
                </a:solidFill>
                <a:latin typeface="Book Antiqua" pitchFamily="18" charset="0"/>
              </a:rPr>
              <a:t>A Intervenção das Autoridades Centrais</a:t>
            </a:r>
            <a:endParaRPr lang="pt-PT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276475"/>
            <a:ext cx="7467600" cy="3816350"/>
          </a:xfrm>
        </p:spPr>
        <p:txBody>
          <a:bodyPr>
            <a:normAutofit fontScale="70000" lnSpcReduction="20000"/>
          </a:bodyPr>
          <a:lstStyle/>
          <a:p>
            <a:pPr marL="274320" indent="-274320" algn="just" fontAlgn="auto">
              <a:lnSpc>
                <a:spcPct val="7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b="1" dirty="0">
                <a:latin typeface="Book Antiqua" pitchFamily="18" charset="0"/>
              </a:rPr>
              <a:t>O que é uma Autoridade Central?</a:t>
            </a:r>
          </a:p>
          <a:p>
            <a:pPr marL="274320" indent="-274320" algn="just" fontAlgn="auto">
              <a:lnSpc>
                <a:spcPct val="70000"/>
              </a:lnSpc>
              <a:spcAft>
                <a:spcPts val="0"/>
              </a:spcAft>
              <a:buFont typeface="Wingdings"/>
              <a:buNone/>
              <a:defRPr/>
            </a:pPr>
            <a:endParaRPr lang="pt-PT" sz="1800" b="1" dirty="0">
              <a:latin typeface="Book Antiqua" pitchFamily="18" charset="0"/>
            </a:endParaRPr>
          </a:p>
          <a:p>
            <a:pPr marL="274320" indent="-274320" algn="just" fontAlgn="auto">
              <a:lnSpc>
                <a:spcPct val="115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pt-PT" b="1" dirty="0">
                <a:latin typeface="Book Antiqua" pitchFamily="18" charset="0"/>
              </a:rPr>
              <a:t>É a entidade, designada pelo Estado Contratante, a quem incumbe colaborar com as outras autoridades (judiciais e/ou administrativas) do Estado, tendo em vista o cumprimento das obrigações que lhe são impostas por um determinado instrumento internacional. </a:t>
            </a:r>
          </a:p>
          <a:p>
            <a:pPr marL="274320" indent="-274320" algn="just" fontAlgn="auto">
              <a:lnSpc>
                <a:spcPct val="115000"/>
              </a:lnSpc>
              <a:spcAft>
                <a:spcPts val="0"/>
              </a:spcAft>
              <a:buFont typeface="Wingdings"/>
              <a:buNone/>
              <a:defRPr/>
            </a:pPr>
            <a:endParaRPr lang="pt-PT" b="1" dirty="0">
              <a:latin typeface="Book Antiqua" pitchFamily="18" charset="0"/>
            </a:endParaRPr>
          </a:p>
          <a:p>
            <a:pPr marL="274320" indent="-274320" algn="just" fontAlgn="auto">
              <a:lnSpc>
                <a:spcPct val="115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pt-PT" b="1" dirty="0">
                <a:latin typeface="Book Antiqua" pitchFamily="18" charset="0"/>
              </a:rPr>
              <a:t>A uma Autoridade Central compete também cooperar com </a:t>
            </a:r>
            <a:r>
              <a:rPr lang="pt-PT" b="1" dirty="0" smtClean="0">
                <a:latin typeface="Book Antiqua" pitchFamily="18" charset="0"/>
              </a:rPr>
              <a:t>as </a:t>
            </a:r>
            <a:r>
              <a:rPr lang="pt-PT" b="1" dirty="0">
                <a:latin typeface="Book Antiqua" pitchFamily="18" charset="0"/>
              </a:rPr>
              <a:t>suas congéneres no sentido de:</a:t>
            </a:r>
          </a:p>
          <a:p>
            <a:pPr marL="274320" indent="-274320" algn="just" fontAlgn="auto">
              <a:lnSpc>
                <a:spcPct val="115000"/>
              </a:lnSpc>
              <a:spcAft>
                <a:spcPts val="0"/>
              </a:spcAft>
              <a:buFont typeface="Wingdings"/>
              <a:buNone/>
              <a:defRPr/>
            </a:pPr>
            <a:endParaRPr lang="pt-PT" b="1" dirty="0">
              <a:latin typeface="Book Antiqua" pitchFamily="18" charset="0"/>
            </a:endParaRPr>
          </a:p>
          <a:p>
            <a:pPr marL="274320" indent="-274320" algn="just" fontAlgn="auto">
              <a:lnSpc>
                <a:spcPct val="115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b="1" dirty="0">
                <a:latin typeface="Book Antiqua" pitchFamily="18" charset="0"/>
              </a:rPr>
              <a:t>	- Informar sobre a legislação e respectivos procedimentos nacionais;</a:t>
            </a:r>
          </a:p>
          <a:p>
            <a:pPr marL="274320" indent="-274320" algn="just" fontAlgn="auto">
              <a:lnSpc>
                <a:spcPct val="115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b="1" dirty="0">
                <a:latin typeface="Book Antiqua" pitchFamily="18" charset="0"/>
              </a:rPr>
              <a:t>	- Promover as comunicações com os tribunais; </a:t>
            </a:r>
          </a:p>
          <a:p>
            <a:pPr marL="274320" indent="-274320" algn="just" fontAlgn="auto">
              <a:lnSpc>
                <a:spcPct val="115000"/>
              </a:lnSpc>
              <a:spcAft>
                <a:spcPts val="0"/>
              </a:spcAft>
              <a:buClr>
                <a:schemeClr val="tx1"/>
              </a:buClr>
              <a:buFont typeface="Wingdings"/>
              <a:buNone/>
              <a:defRPr/>
            </a:pPr>
            <a:r>
              <a:rPr lang="pt-PT" b="1" dirty="0">
                <a:latin typeface="Book Antiqua" pitchFamily="18" charset="0"/>
              </a:rPr>
              <a:t> 	- Assegurar a assistência aos titulares de um determinado direito.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pt-PT" dirty="0"/>
          </a:p>
        </p:txBody>
      </p:sp>
      <p:sp>
        <p:nvSpPr>
          <p:cNvPr id="16387" name="Retângulo 3"/>
          <p:cNvSpPr>
            <a:spLocks noChangeArrowheads="1"/>
          </p:cNvSpPr>
          <p:nvPr/>
        </p:nvSpPr>
        <p:spPr bwMode="auto">
          <a:xfrm>
            <a:off x="4932363" y="1341438"/>
            <a:ext cx="3671887" cy="338137"/>
          </a:xfrm>
          <a:prstGeom prst="rect">
            <a:avLst/>
          </a:prstGeom>
          <a:solidFill>
            <a:srgbClr val="CCC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  <a:buClr>
                <a:srgbClr val="759AA5"/>
              </a:buClr>
              <a:buSzPct val="70000"/>
            </a:pPr>
            <a:r>
              <a:rPr lang="pt-PT" sz="1600" b="1">
                <a:latin typeface="Book Antiqua" pitchFamily="18" charset="0"/>
              </a:rPr>
              <a:t>O papel das Autoridades Centrais</a:t>
            </a:r>
            <a:endParaRPr lang="pt-PT" sz="2400">
              <a:solidFill>
                <a:srgbClr val="000000"/>
              </a:solidFill>
              <a:latin typeface="Century Schoolbook" pitchFamily="18" charset="0"/>
            </a:endParaRPr>
          </a:p>
        </p:txBody>
      </p:sp>
      <p:pic>
        <p:nvPicPr>
          <p:cNvPr id="16388" name="Picture 1" descr="logo_m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6162675"/>
            <a:ext cx="1871663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2411413" y="6367463"/>
            <a:ext cx="5832475" cy="2619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O.A</a:t>
            </a: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., Porto, 8.Junho.2013 	Direção-Geral </a:t>
            </a: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de Reinserção e Serviços Prisionais </a:t>
            </a:r>
            <a:endParaRPr lang="pt-PT" sz="1100" dirty="0">
              <a:solidFill>
                <a:schemeClr val="accent6">
                  <a:lumMod val="1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950" y="0"/>
            <a:ext cx="8712200" cy="981075"/>
          </a:xfrm>
          <a:solidFill>
            <a:srgbClr val="CC99FF"/>
          </a:solidFill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PT" sz="3200" b="1" i="1" dirty="0">
                <a:solidFill>
                  <a:schemeClr val="tx1"/>
                </a:solidFill>
                <a:latin typeface="Book Antiqua" pitchFamily="18" charset="0"/>
              </a:rPr>
              <a:t>A Intervenção das Autoridades Centrais</a:t>
            </a:r>
            <a:endParaRPr lang="pt-PT" dirty="0"/>
          </a:p>
        </p:txBody>
      </p:sp>
      <p:pic>
        <p:nvPicPr>
          <p:cNvPr id="17410" name="Picture 1" descr="logo_mj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7950" y="6165850"/>
            <a:ext cx="2376488" cy="692150"/>
          </a:xfrm>
        </p:spPr>
      </p:pic>
      <p:sp>
        <p:nvSpPr>
          <p:cNvPr id="5" name="Retângulo 4"/>
          <p:cNvSpPr/>
          <p:nvPr/>
        </p:nvSpPr>
        <p:spPr>
          <a:xfrm>
            <a:off x="2700338" y="6402388"/>
            <a:ext cx="6048375" cy="2619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O.A</a:t>
            </a: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., Porto, 8.Junho.2013                    Direção-Geral de Reinserção e Serviços Prisionais </a:t>
            </a:r>
            <a:endParaRPr lang="pt-PT" sz="1100" dirty="0">
              <a:solidFill>
                <a:schemeClr val="accent6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211960" y="1124744"/>
            <a:ext cx="4536504" cy="646331"/>
          </a:xfrm>
          <a:prstGeom prst="rect">
            <a:avLst/>
          </a:prstGeom>
          <a:solidFill>
            <a:srgbClr val="CCCCFF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dirty="0">
                <a:latin typeface="Book Antiqua" pitchFamily="18" charset="0"/>
              </a:rPr>
              <a:t>Os Instrumentos Internacionais - </a:t>
            </a:r>
            <a:r>
              <a:rPr lang="pt-PT" b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H80; Regulamento (CE) n.º 2201/2003 e H96 </a:t>
            </a:r>
          </a:p>
        </p:txBody>
      </p:sp>
      <p:graphicFrame>
        <p:nvGraphicFramePr>
          <p:cNvPr id="12" name="Diagrama 11"/>
          <p:cNvGraphicFramePr/>
          <p:nvPr/>
        </p:nvGraphicFramePr>
        <p:xfrm>
          <a:off x="250825" y="1989138"/>
          <a:ext cx="7345363" cy="4103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7416" name="Retângulo 8"/>
          <p:cNvSpPr>
            <a:spLocks noChangeArrowheads="1"/>
          </p:cNvSpPr>
          <p:nvPr/>
        </p:nvSpPr>
        <p:spPr bwMode="auto">
          <a:xfrm>
            <a:off x="3348038" y="2492375"/>
            <a:ext cx="11525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PT" sz="1400" b="1">
                <a:latin typeface="Book Antiqua" pitchFamily="18" charset="0"/>
              </a:rPr>
              <a:t>Convenção da </a:t>
            </a:r>
          </a:p>
          <a:p>
            <a:pPr algn="ctr"/>
            <a:r>
              <a:rPr lang="pt-PT" sz="1400" b="1">
                <a:latin typeface="Book Antiqua" pitchFamily="18" charset="0"/>
              </a:rPr>
              <a:t>Haia de 1980</a:t>
            </a:r>
          </a:p>
        </p:txBody>
      </p:sp>
      <p:sp>
        <p:nvSpPr>
          <p:cNvPr id="17417" name="Retângulo 9"/>
          <p:cNvSpPr>
            <a:spLocks noChangeArrowheads="1"/>
          </p:cNvSpPr>
          <p:nvPr/>
        </p:nvSpPr>
        <p:spPr bwMode="auto">
          <a:xfrm>
            <a:off x="2339975" y="4518025"/>
            <a:ext cx="1295400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 sz="1400" b="1">
                <a:latin typeface="Book Antiqua" pitchFamily="18" charset="0"/>
              </a:rPr>
              <a:t>Regulamento (CE) n.º 2201/2003</a:t>
            </a:r>
          </a:p>
        </p:txBody>
      </p:sp>
      <p:sp>
        <p:nvSpPr>
          <p:cNvPr id="17418" name="Retângulo 10"/>
          <p:cNvSpPr>
            <a:spLocks noChangeArrowheads="1"/>
          </p:cNvSpPr>
          <p:nvPr/>
        </p:nvSpPr>
        <p:spPr bwMode="auto">
          <a:xfrm>
            <a:off x="4356100" y="4518025"/>
            <a:ext cx="1333500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PT" sz="1400" b="1">
                <a:latin typeface="Book Antiqua" pitchFamily="18" charset="0"/>
              </a:rPr>
              <a:t>Convenção </a:t>
            </a:r>
          </a:p>
          <a:p>
            <a:pPr algn="ctr"/>
            <a:r>
              <a:rPr lang="pt-PT" sz="1400" b="1">
                <a:latin typeface="Book Antiqua" pitchFamily="18" charset="0"/>
              </a:rPr>
              <a:t>da </a:t>
            </a:r>
          </a:p>
          <a:p>
            <a:r>
              <a:rPr lang="pt-PT" sz="1400" b="1">
                <a:latin typeface="Book Antiqua" pitchFamily="18" charset="0"/>
              </a:rPr>
              <a:t>Haia de 1996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388" y="0"/>
            <a:ext cx="8569325" cy="981075"/>
          </a:xfrm>
          <a:solidFill>
            <a:srgbClr val="CC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PT" sz="3200" b="1" i="1" dirty="0">
                <a:solidFill>
                  <a:schemeClr val="tx1"/>
                </a:solidFill>
                <a:latin typeface="Book Antiqua" pitchFamily="18" charset="0"/>
              </a:rPr>
              <a:t>A Intervenção das Autoridades Centrais</a:t>
            </a:r>
            <a:endParaRPr lang="pt-PT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928813"/>
            <a:ext cx="7467600" cy="4452937"/>
          </a:xfrm>
        </p:spPr>
        <p:txBody>
          <a:bodyPr>
            <a:normAutofit fontScale="55000" lnSpcReduction="20000"/>
          </a:bodyPr>
          <a:lstStyle/>
          <a:p>
            <a:pPr marL="0" indent="0" fontAlgn="auto">
              <a:lnSpc>
                <a:spcPct val="155000"/>
              </a:lnSpc>
              <a:spcBef>
                <a:spcPct val="2500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PT" dirty="0">
                <a:latin typeface="Book Antiqua" pitchFamily="18" charset="0"/>
              </a:rPr>
              <a:t>A </a:t>
            </a:r>
            <a:r>
              <a:rPr lang="pt-PT" b="1" dirty="0">
                <a:latin typeface="Book Antiqua" pitchFamily="18" charset="0"/>
              </a:rPr>
              <a:t>deslocação ou retenção ilícita de uma criança</a:t>
            </a:r>
            <a:r>
              <a:rPr lang="pt-PT" dirty="0">
                <a:latin typeface="Book Antiqua" pitchFamily="18" charset="0"/>
              </a:rPr>
              <a:t> ocorre quando são violadas as responsabilidades parentais de um progenitor (entenda-se uma pessoa, instituição ou organismo) quer tenham sido atribuídas por decisão judicial ou administrativa, quer por  pleno direito ou, ainda, por  força de acordo vigente segundo o direito desse Estado. </a:t>
            </a:r>
          </a:p>
          <a:p>
            <a:pPr marL="0" indent="0" fontAlgn="auto">
              <a:lnSpc>
                <a:spcPct val="155000"/>
              </a:lnSpc>
              <a:spcBef>
                <a:spcPct val="25000"/>
              </a:spcBef>
              <a:spcAft>
                <a:spcPts val="0"/>
              </a:spcAft>
              <a:buFont typeface="Wingdings"/>
              <a:buNone/>
              <a:defRPr/>
            </a:pPr>
            <a:endParaRPr lang="pt-PT" dirty="0">
              <a:latin typeface="Book Antiqua" pitchFamily="18" charset="0"/>
            </a:endParaRPr>
          </a:p>
          <a:p>
            <a:pPr marL="0" indent="0" algn="just" fontAlgn="auto">
              <a:lnSpc>
                <a:spcPct val="155000"/>
              </a:lnSpc>
              <a:spcBef>
                <a:spcPct val="2500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PT" dirty="0">
                <a:latin typeface="Book Antiqua" pitchFamily="18" charset="0"/>
              </a:rPr>
              <a:t>O </a:t>
            </a:r>
            <a:r>
              <a:rPr lang="pt-PT" u="sng" dirty="0">
                <a:latin typeface="Book Antiqua" pitchFamily="18" charset="0"/>
              </a:rPr>
              <a:t>principio do pedido é livre</a:t>
            </a:r>
            <a:r>
              <a:rPr lang="pt-PT" dirty="0">
                <a:latin typeface="Book Antiqua" pitchFamily="18" charset="0"/>
              </a:rPr>
              <a:t>, isto é, qualquer pessoa, instituição ou organismo  </a:t>
            </a:r>
            <a:r>
              <a:rPr lang="pt-PT" b="1" dirty="0">
                <a:latin typeface="Book Antiqua" pitchFamily="18" charset="0"/>
              </a:rPr>
              <a:t>desde que titular</a:t>
            </a:r>
            <a:r>
              <a:rPr lang="pt-PT" dirty="0">
                <a:latin typeface="Book Antiqua" pitchFamily="18" charset="0"/>
              </a:rPr>
              <a:t> das responsabilidades parentais violadas, pode solicitar o regresso de uma criança/jovem </a:t>
            </a:r>
          </a:p>
          <a:p>
            <a:pPr marL="0" indent="0" algn="just" fontAlgn="auto">
              <a:lnSpc>
                <a:spcPct val="155000"/>
              </a:lnSpc>
              <a:spcBef>
                <a:spcPct val="2500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PT" dirty="0">
                <a:latin typeface="Book Antiqua" pitchFamily="18" charset="0"/>
              </a:rPr>
              <a:t>ou a organização ou  protecção do exercício efectivo do direito de visitas.</a:t>
            </a:r>
          </a:p>
          <a:p>
            <a:pPr marL="0" indent="0" algn="just" fontAlgn="auto">
              <a:lnSpc>
                <a:spcPct val="155000"/>
              </a:lnSpc>
              <a:spcBef>
                <a:spcPct val="25000"/>
              </a:spcBef>
              <a:spcAft>
                <a:spcPts val="0"/>
              </a:spcAft>
              <a:buFont typeface="Wingdings"/>
              <a:buNone/>
              <a:defRPr/>
            </a:pPr>
            <a:endParaRPr lang="pt-PT" dirty="0">
              <a:latin typeface="Book Antiqua" pitchFamily="18" charset="0"/>
            </a:endParaRPr>
          </a:p>
          <a:p>
            <a:pPr marL="0" indent="0" algn="just" fontAlgn="auto">
              <a:lnSpc>
                <a:spcPct val="155000"/>
              </a:lnSpc>
              <a:spcBef>
                <a:spcPct val="2500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PT" dirty="0">
                <a:latin typeface="Book Antiqua" pitchFamily="18" charset="0"/>
              </a:rPr>
              <a:t>Este tipo de processo tem </a:t>
            </a:r>
            <a:r>
              <a:rPr lang="pt-PT" u="sng" dirty="0">
                <a:latin typeface="Book Antiqua" pitchFamily="18" charset="0"/>
              </a:rPr>
              <a:t>carácter urgente</a:t>
            </a:r>
            <a:r>
              <a:rPr lang="pt-PT" dirty="0">
                <a:latin typeface="Book Antiqua" pitchFamily="18" charset="0"/>
              </a:rPr>
              <a:t>.</a:t>
            </a:r>
          </a:p>
          <a:p>
            <a:pPr marL="0" indent="0" algn="just" fontAlgn="auto">
              <a:lnSpc>
                <a:spcPct val="155000"/>
              </a:lnSpc>
              <a:spcBef>
                <a:spcPct val="25000"/>
              </a:spcBef>
              <a:spcAft>
                <a:spcPts val="0"/>
              </a:spcAft>
              <a:buFont typeface="Wingdings"/>
              <a:buChar char=""/>
              <a:defRPr/>
            </a:pPr>
            <a:endParaRPr lang="pt-PT" dirty="0">
              <a:latin typeface="Book Antiqua" pitchFamily="18" charset="0"/>
            </a:endParaRPr>
          </a:p>
          <a:p>
            <a:pPr marL="0" indent="0" algn="just" fontAlgn="auto">
              <a:lnSpc>
                <a:spcPct val="155000"/>
              </a:lnSpc>
              <a:spcBef>
                <a:spcPct val="2500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PT" dirty="0">
                <a:latin typeface="Book Antiqua" pitchFamily="18" charset="0"/>
              </a:rPr>
              <a:t>Incumbe a cada Autoridade Central directa ou indirectamente providenciar pela tomada das medidas  necessárias para a protecção da criança (regresso/Dto. visitas), designadamente:</a:t>
            </a:r>
            <a:endParaRPr lang="pt-PT" sz="2800" dirty="0">
              <a:latin typeface="Book Antiqua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pt-PT" dirty="0"/>
          </a:p>
        </p:txBody>
      </p:sp>
      <p:pic>
        <p:nvPicPr>
          <p:cNvPr id="18435" name="Picture 1" descr="logo_m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6162675"/>
            <a:ext cx="2016125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2555875" y="6510338"/>
            <a:ext cx="5903913" cy="2619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O.A</a:t>
            </a: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., Porto, 8.Junho.2013                             Direção-Geral </a:t>
            </a: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de Reinserção e Serviços Prisionais </a:t>
            </a:r>
            <a:endParaRPr lang="pt-PT" sz="1100" dirty="0">
              <a:solidFill>
                <a:schemeClr val="accent6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3779838" y="1247775"/>
            <a:ext cx="4968875" cy="617538"/>
          </a:xfrm>
          <a:prstGeom prst="rect">
            <a:avLst/>
          </a:prstGeom>
          <a:solidFill>
            <a:srgbClr val="CCCC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pt-PT" sz="16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Regresso e Visitas </a:t>
            </a:r>
            <a:endParaRPr lang="pt-PT" sz="1600" b="1" i="1" dirty="0">
              <a:effectLst>
                <a:outerShdw blurRad="38100" dist="38100" dir="2700000" algn="tl">
                  <a:srgbClr val="FFFFFF"/>
                </a:outerShdw>
              </a:effectLst>
              <a:latin typeface="Book Antiqua" pitchFamily="18" charset="0"/>
            </a:endParaRPr>
          </a:p>
          <a:p>
            <a:pPr algn="ctr" fontAlgn="auto">
              <a:lnSpc>
                <a:spcPct val="8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pt-PT" sz="16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H80</a:t>
            </a:r>
            <a:r>
              <a:rPr lang="pt-PT" sz="16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; Regulamento (CE) n.º 2201/2003 e CH96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950" y="0"/>
            <a:ext cx="8640763" cy="908050"/>
          </a:xfrm>
          <a:solidFill>
            <a:srgbClr val="CC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PT" sz="3200" b="1" i="1" dirty="0">
                <a:solidFill>
                  <a:schemeClr val="tx1"/>
                </a:solidFill>
                <a:latin typeface="Book Antiqua" pitchFamily="18" charset="0"/>
              </a:rPr>
              <a:t>A Intervenção das Autoridades Centrais</a:t>
            </a:r>
            <a:endParaRPr lang="pt-PT" dirty="0"/>
          </a:p>
        </p:txBody>
      </p:sp>
      <p:pic>
        <p:nvPicPr>
          <p:cNvPr id="19458" name="Picture 1" descr="logo_m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6237288"/>
            <a:ext cx="2016125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2268538" y="6461125"/>
            <a:ext cx="6264275" cy="2603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O.A</a:t>
            </a: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., Porto, 8.Junho.2013                                 </a:t>
            </a: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Direção-Geral de Reinserção e Serviços Prisionais </a:t>
            </a:r>
            <a:endParaRPr lang="pt-PT" sz="1100" dirty="0">
              <a:solidFill>
                <a:schemeClr val="accent6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067175" y="1196975"/>
            <a:ext cx="4681538" cy="554038"/>
          </a:xfrm>
          <a:prstGeom prst="rect">
            <a:avLst/>
          </a:prstGeom>
          <a:solidFill>
            <a:srgbClr val="CCCC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5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Regresso e </a:t>
            </a:r>
            <a:r>
              <a:rPr lang="pt-PT" sz="15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Visitas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5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H80</a:t>
            </a:r>
            <a:r>
              <a:rPr lang="pt-PT" sz="15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; Regulamento (CE) n.º 2201/2003 e CH96</a:t>
            </a:r>
          </a:p>
        </p:txBody>
      </p:sp>
      <p:pic>
        <p:nvPicPr>
          <p:cNvPr id="19461" name="Picture 4" descr="arvore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57200" y="2152650"/>
            <a:ext cx="7467600" cy="40846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950" y="0"/>
            <a:ext cx="8640763" cy="981075"/>
          </a:xfrm>
          <a:solidFill>
            <a:srgbClr val="CC99FF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PT" sz="2800" b="1" i="1" dirty="0">
                <a:solidFill>
                  <a:schemeClr val="tx1"/>
                </a:solidFill>
                <a:latin typeface="Book Antiqua" pitchFamily="18" charset="0"/>
              </a:rPr>
              <a:t>A Intervenção das Autoridades Centrais</a:t>
            </a:r>
            <a:endParaRPr lang="pt-PT" dirty="0"/>
          </a:p>
        </p:txBody>
      </p:sp>
      <p:pic>
        <p:nvPicPr>
          <p:cNvPr id="20482" name="Picture 1" descr="logo_m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6237288"/>
            <a:ext cx="2447925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2700338" y="6429375"/>
            <a:ext cx="5975350" cy="2619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O.A</a:t>
            </a: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., Porto, 8.Junho.2013                              </a:t>
            </a: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Direção-Geral de Reinserção e Serviços Prisionais </a:t>
            </a:r>
            <a:endParaRPr lang="pt-PT" sz="1100" dirty="0">
              <a:solidFill>
                <a:schemeClr val="accent6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4500563" y="1125538"/>
            <a:ext cx="3887787" cy="646112"/>
          </a:xfrm>
          <a:prstGeom prst="rect">
            <a:avLst/>
          </a:prstGeom>
          <a:solidFill>
            <a:srgbClr val="CCCCFF"/>
          </a:solidFill>
          <a:ln>
            <a:solidFill>
              <a:srgbClr val="CCCCFF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Colaboração</a:t>
            </a:r>
            <a:r>
              <a:rPr lang="pt-PT" b="1" i="1" dirty="0">
                <a:latin typeface="Book Antiqua" pitchFamily="18" charset="0"/>
              </a:rPr>
              <a:t> </a:t>
            </a:r>
            <a:r>
              <a:rPr lang="pt-PT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Book Antiqua" pitchFamily="18" charset="0"/>
              </a:rPr>
              <a:t>com outras Autoridades /Entidades Nacionais</a:t>
            </a:r>
          </a:p>
        </p:txBody>
      </p:sp>
      <p:grpSp>
        <p:nvGrpSpPr>
          <p:cNvPr id="20485" name="Organization Chart 11"/>
          <p:cNvGrpSpPr>
            <a:grpSpLocks/>
          </p:cNvGrpSpPr>
          <p:nvPr/>
        </p:nvGrpSpPr>
        <p:grpSpPr bwMode="auto">
          <a:xfrm>
            <a:off x="971550" y="1989138"/>
            <a:ext cx="6769100" cy="3992562"/>
            <a:chOff x="1134" y="757"/>
            <a:chExt cx="6909" cy="1152"/>
          </a:xfrm>
        </p:grpSpPr>
        <p:cxnSp>
          <p:nvCxnSpPr>
            <p:cNvPr id="20486" name="_s1066"/>
            <p:cNvCxnSpPr>
              <a:cxnSpLocks noChangeShapeType="1"/>
              <a:stCxn id="20502" idx="3"/>
              <a:endCxn id="20494" idx="2"/>
            </p:cNvCxnSpPr>
            <p:nvPr/>
          </p:nvCxnSpPr>
          <p:spPr bwMode="auto">
            <a:xfrm flipV="1">
              <a:off x="4443" y="1045"/>
              <a:ext cx="146" cy="288"/>
            </a:xfrm>
            <a:prstGeom prst="bentConnector2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20487" name="_s1067"/>
            <p:cNvCxnSpPr>
              <a:cxnSpLocks noChangeShapeType="1"/>
              <a:stCxn id="20501" idx="0"/>
              <a:endCxn id="20494" idx="2"/>
            </p:cNvCxnSpPr>
            <p:nvPr/>
          </p:nvCxnSpPr>
          <p:spPr bwMode="auto">
            <a:xfrm rot="5400000" flipH="1">
              <a:off x="5813" y="-179"/>
              <a:ext cx="576" cy="3023"/>
            </a:xfrm>
            <a:prstGeom prst="bentConnector3">
              <a:avLst>
                <a:gd name="adj1" fmla="val 562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20488" name="_s1068"/>
            <p:cNvCxnSpPr>
              <a:cxnSpLocks noChangeShapeType="1"/>
              <a:stCxn id="20500" idx="0"/>
              <a:endCxn id="20494" idx="2"/>
            </p:cNvCxnSpPr>
            <p:nvPr/>
          </p:nvCxnSpPr>
          <p:spPr bwMode="auto">
            <a:xfrm rot="5400000" flipH="1">
              <a:off x="5309" y="325"/>
              <a:ext cx="576" cy="2016"/>
            </a:xfrm>
            <a:prstGeom prst="bentConnector3">
              <a:avLst>
                <a:gd name="adj1" fmla="val 562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20489" name="_s1069"/>
            <p:cNvCxnSpPr>
              <a:cxnSpLocks noChangeShapeType="1"/>
              <a:stCxn id="20499" idx="0"/>
              <a:endCxn id="20494" idx="2"/>
            </p:cNvCxnSpPr>
            <p:nvPr/>
          </p:nvCxnSpPr>
          <p:spPr bwMode="auto">
            <a:xfrm rot="5400000" flipH="1">
              <a:off x="4302" y="1332"/>
              <a:ext cx="576" cy="2"/>
            </a:xfrm>
            <a:prstGeom prst="bentConnector3">
              <a:avLst>
                <a:gd name="adj1" fmla="val 562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20490" name="_s1070"/>
            <p:cNvCxnSpPr>
              <a:cxnSpLocks noChangeShapeType="1"/>
              <a:stCxn id="20498" idx="0"/>
              <a:endCxn id="20494" idx="2"/>
            </p:cNvCxnSpPr>
            <p:nvPr/>
          </p:nvCxnSpPr>
          <p:spPr bwMode="auto">
            <a:xfrm rot="5400000" flipH="1">
              <a:off x="4806" y="828"/>
              <a:ext cx="576" cy="1009"/>
            </a:xfrm>
            <a:prstGeom prst="bentConnector3">
              <a:avLst>
                <a:gd name="adj1" fmla="val 562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20491" name="_s1071"/>
            <p:cNvCxnSpPr>
              <a:cxnSpLocks noChangeShapeType="1"/>
              <a:stCxn id="20497" idx="0"/>
              <a:endCxn id="20494" idx="2"/>
            </p:cNvCxnSpPr>
            <p:nvPr/>
          </p:nvCxnSpPr>
          <p:spPr bwMode="auto">
            <a:xfrm rot="-5400000">
              <a:off x="3798" y="830"/>
              <a:ext cx="576" cy="1006"/>
            </a:xfrm>
            <a:prstGeom prst="bentConnector3">
              <a:avLst>
                <a:gd name="adj1" fmla="val 562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20492" name="_s1072"/>
            <p:cNvCxnSpPr>
              <a:cxnSpLocks noChangeShapeType="1"/>
              <a:stCxn id="20496" idx="0"/>
              <a:endCxn id="20494" idx="2"/>
            </p:cNvCxnSpPr>
            <p:nvPr/>
          </p:nvCxnSpPr>
          <p:spPr bwMode="auto">
            <a:xfrm rot="-5400000">
              <a:off x="3294" y="325"/>
              <a:ext cx="576" cy="2015"/>
            </a:xfrm>
            <a:prstGeom prst="bentConnector3">
              <a:avLst>
                <a:gd name="adj1" fmla="val 562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cxnSp>
          <p:nvCxnSpPr>
            <p:cNvPr id="20493" name="_s1073"/>
            <p:cNvCxnSpPr>
              <a:cxnSpLocks noChangeShapeType="1"/>
              <a:stCxn id="20495" idx="0"/>
              <a:endCxn id="20494" idx="2"/>
            </p:cNvCxnSpPr>
            <p:nvPr/>
          </p:nvCxnSpPr>
          <p:spPr bwMode="auto">
            <a:xfrm rot="-5400000">
              <a:off x="2790" y="-178"/>
              <a:ext cx="576" cy="3022"/>
            </a:xfrm>
            <a:prstGeom prst="bentConnector3">
              <a:avLst>
                <a:gd name="adj1" fmla="val 562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</p:cxnSp>
        <p:sp>
          <p:nvSpPr>
            <p:cNvPr id="20494" name="_s1074"/>
            <p:cNvSpPr>
              <a:spLocks noChangeArrowheads="1"/>
            </p:cNvSpPr>
            <p:nvPr/>
          </p:nvSpPr>
          <p:spPr bwMode="auto">
            <a:xfrm>
              <a:off x="4156" y="757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pt-PT" sz="1100" b="1">
                  <a:latin typeface="Book Antiqua" pitchFamily="18" charset="0"/>
                </a:rPr>
                <a:t>Autoridade </a:t>
              </a:r>
            </a:p>
            <a:p>
              <a:pPr algn="ctr"/>
              <a:r>
                <a:rPr lang="pt-PT" sz="1100" b="1">
                  <a:latin typeface="Book Antiqua" pitchFamily="18" charset="0"/>
                </a:rPr>
                <a:t>Central</a:t>
              </a:r>
            </a:p>
            <a:p>
              <a:pPr algn="ctr"/>
              <a:r>
                <a:rPr lang="pt-PT" sz="1100" b="1">
                  <a:latin typeface="Book Antiqua" pitchFamily="18" charset="0"/>
                </a:rPr>
                <a:t>Portuguesa</a:t>
              </a:r>
            </a:p>
            <a:p>
              <a:pPr algn="ctr"/>
              <a:r>
                <a:rPr lang="pt-PT" sz="1100" b="1">
                  <a:latin typeface="Book Antiqua" pitchFamily="18" charset="0"/>
                </a:rPr>
                <a:t>Art.º 7.º CH80</a:t>
              </a:r>
            </a:p>
          </p:txBody>
        </p:sp>
        <p:sp>
          <p:nvSpPr>
            <p:cNvPr id="20495" name="_s1075"/>
            <p:cNvSpPr>
              <a:spLocks noChangeArrowheads="1"/>
            </p:cNvSpPr>
            <p:nvPr/>
          </p:nvSpPr>
          <p:spPr bwMode="auto">
            <a:xfrm>
              <a:off x="1134" y="162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pt-PT" sz="1100" b="1">
                  <a:latin typeface="Book Antiqua" pitchFamily="18" charset="0"/>
                </a:rPr>
                <a:t>Tribunais</a:t>
              </a:r>
            </a:p>
          </p:txBody>
        </p:sp>
        <p:sp>
          <p:nvSpPr>
            <p:cNvPr id="20496" name="_s1076"/>
            <p:cNvSpPr>
              <a:spLocks noChangeArrowheads="1"/>
            </p:cNvSpPr>
            <p:nvPr/>
          </p:nvSpPr>
          <p:spPr bwMode="auto">
            <a:xfrm>
              <a:off x="2142" y="162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pt-PT" sz="1100" b="1">
                  <a:latin typeface="Book Antiqua" pitchFamily="18" charset="0"/>
                </a:rPr>
                <a:t>DGAJ</a:t>
              </a:r>
            </a:p>
            <a:p>
              <a:pPr algn="ctr"/>
              <a:r>
                <a:rPr lang="pt-PT" sz="1100" b="1">
                  <a:latin typeface="Book Antiqua" pitchFamily="18" charset="0"/>
                </a:rPr>
                <a:t>Regulamento </a:t>
              </a:r>
            </a:p>
            <a:p>
              <a:pPr algn="ctr"/>
              <a:r>
                <a:rPr lang="pt-PT" sz="1100" b="1">
                  <a:latin typeface="Book Antiqua" pitchFamily="18" charset="0"/>
                </a:rPr>
                <a:t>(CE) n.º </a:t>
              </a:r>
            </a:p>
            <a:p>
              <a:pPr algn="ctr"/>
              <a:r>
                <a:rPr lang="pt-PT" sz="1100" b="1">
                  <a:latin typeface="Book Antiqua" pitchFamily="18" charset="0"/>
                </a:rPr>
                <a:t>1206/2001</a:t>
              </a:r>
            </a:p>
          </p:txBody>
        </p:sp>
        <p:sp>
          <p:nvSpPr>
            <p:cNvPr id="20497" name="_s1077"/>
            <p:cNvSpPr>
              <a:spLocks noChangeArrowheads="1"/>
            </p:cNvSpPr>
            <p:nvPr/>
          </p:nvSpPr>
          <p:spPr bwMode="auto">
            <a:xfrm>
              <a:off x="3150" y="162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pt-PT" sz="1100" b="1">
                  <a:latin typeface="Book Antiqua" pitchFamily="18" charset="0"/>
                </a:rPr>
                <a:t>Policia </a:t>
              </a:r>
            </a:p>
            <a:p>
              <a:pPr algn="ctr"/>
              <a:r>
                <a:rPr lang="pt-PT" sz="1100" b="1">
                  <a:latin typeface="Book Antiqua" pitchFamily="18" charset="0"/>
                </a:rPr>
                <a:t>Judiciária</a:t>
              </a:r>
            </a:p>
            <a:p>
              <a:pPr algn="ctr"/>
              <a:r>
                <a:rPr lang="pt-PT" sz="1100" b="1">
                  <a:latin typeface="Book Antiqua" pitchFamily="18" charset="0"/>
                </a:rPr>
                <a:t>(BIAD)</a:t>
              </a:r>
            </a:p>
          </p:txBody>
        </p:sp>
        <p:sp>
          <p:nvSpPr>
            <p:cNvPr id="20498" name="_s1078"/>
            <p:cNvSpPr>
              <a:spLocks noChangeArrowheads="1"/>
            </p:cNvSpPr>
            <p:nvPr/>
          </p:nvSpPr>
          <p:spPr bwMode="auto">
            <a:xfrm>
              <a:off x="5166" y="1621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pt-PT" sz="1100" b="1">
                  <a:latin typeface="Book Antiqua" pitchFamily="18" charset="0"/>
                </a:rPr>
                <a:t>Ponto de </a:t>
              </a:r>
            </a:p>
            <a:p>
              <a:pPr algn="ctr"/>
              <a:r>
                <a:rPr lang="pt-PT" sz="1100" b="1">
                  <a:latin typeface="Book Antiqua" pitchFamily="18" charset="0"/>
                </a:rPr>
                <a:t>Contacto </a:t>
              </a:r>
            </a:p>
            <a:p>
              <a:pPr algn="ctr"/>
              <a:r>
                <a:rPr lang="pt-PT" sz="1100" b="1">
                  <a:latin typeface="Book Antiqua" pitchFamily="18" charset="0"/>
                </a:rPr>
                <a:t>Português</a:t>
              </a:r>
            </a:p>
            <a:p>
              <a:pPr algn="ctr"/>
              <a:r>
                <a:rPr lang="pt-PT" sz="1100" b="1">
                  <a:latin typeface="Book Antiqua" pitchFamily="18" charset="0"/>
                </a:rPr>
                <a:t>(RJEMCC)</a:t>
              </a:r>
            </a:p>
          </p:txBody>
        </p:sp>
        <p:sp>
          <p:nvSpPr>
            <p:cNvPr id="20499" name="_s1079"/>
            <p:cNvSpPr>
              <a:spLocks noChangeArrowheads="1"/>
            </p:cNvSpPr>
            <p:nvPr/>
          </p:nvSpPr>
          <p:spPr bwMode="auto">
            <a:xfrm>
              <a:off x="4158" y="1621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endParaRPr lang="pt-PT" sz="1400">
                <a:latin typeface="Amienne"/>
              </a:endParaRPr>
            </a:p>
            <a:p>
              <a:pPr algn="ctr"/>
              <a:endParaRPr lang="pt-PT" sz="1400">
                <a:latin typeface="Amienne"/>
              </a:endParaRPr>
            </a:p>
            <a:p>
              <a:pPr algn="ctr"/>
              <a:r>
                <a:rPr lang="pt-PT" sz="1100" b="1">
                  <a:latin typeface="Book Antiqua" pitchFamily="18" charset="0"/>
                </a:rPr>
                <a:t>Outras </a:t>
              </a:r>
            </a:p>
            <a:p>
              <a:pPr algn="ctr"/>
              <a:r>
                <a:rPr lang="pt-PT" sz="1100" b="1">
                  <a:latin typeface="Book Antiqua" pitchFamily="18" charset="0"/>
                </a:rPr>
                <a:t>Policias</a:t>
              </a:r>
            </a:p>
            <a:p>
              <a:pPr algn="ctr"/>
              <a:r>
                <a:rPr lang="pt-PT" sz="1100" b="1">
                  <a:latin typeface="Book Antiqua" pitchFamily="18" charset="0"/>
                </a:rPr>
                <a:t>(GNR/PSP)</a:t>
              </a:r>
            </a:p>
            <a:p>
              <a:pPr algn="ctr"/>
              <a:endParaRPr lang="pt-PT" sz="1400">
                <a:latin typeface="Amienne"/>
              </a:endParaRPr>
            </a:p>
            <a:p>
              <a:pPr algn="ctr"/>
              <a:endParaRPr lang="pt-PT" sz="1400">
                <a:latin typeface="Amienne"/>
              </a:endParaRPr>
            </a:p>
          </p:txBody>
        </p:sp>
        <p:sp>
          <p:nvSpPr>
            <p:cNvPr id="20500" name="_s1080"/>
            <p:cNvSpPr>
              <a:spLocks noChangeArrowheads="1"/>
            </p:cNvSpPr>
            <p:nvPr/>
          </p:nvSpPr>
          <p:spPr bwMode="auto">
            <a:xfrm>
              <a:off x="6173" y="1621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pt-PT" sz="1100" b="1">
                  <a:latin typeface="Book Antiqua" pitchFamily="18" charset="0"/>
                </a:rPr>
                <a:t>Instituo da </a:t>
              </a:r>
            </a:p>
            <a:p>
              <a:pPr algn="ctr"/>
              <a:r>
                <a:rPr lang="pt-PT" sz="1100" b="1">
                  <a:latin typeface="Book Antiqua" pitchFamily="18" charset="0"/>
                </a:rPr>
                <a:t>Segurança </a:t>
              </a:r>
            </a:p>
            <a:p>
              <a:pPr algn="ctr"/>
              <a:r>
                <a:rPr lang="pt-PT" sz="1100" b="1">
                  <a:latin typeface="Book Antiqua" pitchFamily="18" charset="0"/>
                </a:rPr>
                <a:t>Social, I.P.</a:t>
              </a:r>
            </a:p>
            <a:p>
              <a:pPr algn="ctr"/>
              <a:r>
                <a:rPr lang="pt-PT" sz="1100" b="1">
                  <a:latin typeface="Book Antiqua" pitchFamily="18" charset="0"/>
                </a:rPr>
                <a:t>(Assistência </a:t>
              </a:r>
            </a:p>
            <a:p>
              <a:pPr algn="ctr"/>
              <a:r>
                <a:rPr lang="pt-PT" sz="1100" b="1">
                  <a:latin typeface="Book Antiqua" pitchFamily="18" charset="0"/>
                </a:rPr>
                <a:t>Judiciária)</a:t>
              </a:r>
            </a:p>
            <a:p>
              <a:pPr algn="ctr"/>
              <a:endParaRPr lang="es-ES" sz="1300">
                <a:latin typeface="Amienne"/>
              </a:endParaRPr>
            </a:p>
          </p:txBody>
        </p:sp>
        <p:sp>
          <p:nvSpPr>
            <p:cNvPr id="20501" name="_s1081"/>
            <p:cNvSpPr>
              <a:spLocks noChangeArrowheads="1"/>
            </p:cNvSpPr>
            <p:nvPr/>
          </p:nvSpPr>
          <p:spPr bwMode="auto">
            <a:xfrm>
              <a:off x="7180" y="1621"/>
              <a:ext cx="863" cy="288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pt-PT" sz="1100" b="1">
                  <a:latin typeface="Book Antiqua" pitchFamily="18" charset="0"/>
                </a:rPr>
                <a:t>Outras</a:t>
              </a:r>
            </a:p>
            <a:p>
              <a:pPr algn="ctr"/>
              <a:r>
                <a:rPr lang="pt-PT" sz="1100" b="1">
                  <a:latin typeface="Book Antiqua" pitchFamily="18" charset="0"/>
                </a:rPr>
                <a:t>(CPCJ/DGPJ)</a:t>
              </a:r>
            </a:p>
          </p:txBody>
        </p:sp>
        <p:sp>
          <p:nvSpPr>
            <p:cNvPr id="20502" name="_s1082"/>
            <p:cNvSpPr>
              <a:spLocks noChangeArrowheads="1"/>
            </p:cNvSpPr>
            <p:nvPr/>
          </p:nvSpPr>
          <p:spPr bwMode="auto">
            <a:xfrm>
              <a:off x="3582" y="1189"/>
              <a:ext cx="862" cy="288"/>
            </a:xfrm>
            <a:prstGeom prst="roundRect">
              <a:avLst>
                <a:gd name="adj" fmla="val 16667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pPr algn="ctr"/>
              <a:r>
                <a:rPr lang="pt-PT" sz="1100" b="1">
                  <a:latin typeface="Book Antiqua" pitchFamily="18" charset="0"/>
                </a:rPr>
                <a:t>Equipas da </a:t>
              </a:r>
            </a:p>
            <a:p>
              <a:pPr algn="ctr"/>
              <a:r>
                <a:rPr lang="pt-PT" sz="1100" b="1">
                  <a:latin typeface="Book Antiqua" pitchFamily="18" charset="0"/>
                </a:rPr>
                <a:t>DGRS</a:t>
              </a:r>
            </a:p>
            <a:p>
              <a:pPr algn="ctr"/>
              <a:r>
                <a:rPr lang="pt-PT" sz="1100" b="1">
                  <a:latin typeface="Book Antiqua" pitchFamily="18" charset="0"/>
                </a:rPr>
                <a:t>(Reposição </a:t>
              </a:r>
            </a:p>
            <a:p>
              <a:pPr algn="ctr"/>
              <a:r>
                <a:rPr lang="pt-PT" sz="1100" b="1">
                  <a:latin typeface="Book Antiqua" pitchFamily="18" charset="0"/>
                </a:rPr>
                <a:t>Voluntária/</a:t>
              </a:r>
            </a:p>
            <a:p>
              <a:pPr algn="ctr"/>
              <a:r>
                <a:rPr lang="pt-PT" sz="1100" b="1">
                  <a:latin typeface="Book Antiqua" pitchFamily="18" charset="0"/>
                </a:rPr>
                <a:t>Entrega </a:t>
              </a:r>
            </a:p>
            <a:p>
              <a:pPr algn="ctr"/>
              <a:r>
                <a:rPr lang="pt-PT" sz="1100" b="1">
                  <a:latin typeface="Book Antiqua" pitchFamily="18" charset="0"/>
                </a:rPr>
                <a:t>da Criança)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950" y="0"/>
            <a:ext cx="8640763" cy="836613"/>
          </a:xfrm>
          <a:solidFill>
            <a:srgbClr val="CC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PT" sz="3200" b="1" i="1" dirty="0">
                <a:solidFill>
                  <a:schemeClr val="tx1"/>
                </a:solidFill>
                <a:latin typeface="Book Antiqua" pitchFamily="18" charset="0"/>
              </a:rPr>
              <a:t>A Intervenção das Autoridades Centrais</a:t>
            </a:r>
            <a:endParaRPr lang="pt-PT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1916113"/>
            <a:ext cx="7931150" cy="4321175"/>
          </a:xfrm>
        </p:spPr>
        <p:txBody>
          <a:bodyPr>
            <a:normAutofit fontScale="92500"/>
          </a:bodyPr>
          <a:lstStyle/>
          <a:p>
            <a:pPr marL="274320" indent="-27432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PT" b="1" dirty="0">
                <a:latin typeface="Book Antiqua" pitchFamily="18" charset="0"/>
              </a:rPr>
              <a:t>Qualquer pedido deve conter:</a:t>
            </a:r>
          </a:p>
          <a:p>
            <a:pPr marL="274320" indent="-274320" fontAlgn="auto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endParaRPr lang="pt-PT" dirty="0">
              <a:latin typeface="Book Antiqua" pitchFamily="18" charset="0"/>
            </a:endParaRPr>
          </a:p>
          <a:p>
            <a:pPr marL="274320" indent="-274320" fontAlgn="auto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pt-PT" dirty="0">
                <a:latin typeface="Book Antiqua" pitchFamily="18" charset="0"/>
              </a:rPr>
              <a:t>Formulário (</a:t>
            </a:r>
            <a:r>
              <a:rPr lang="pt-PT" dirty="0">
                <a:solidFill>
                  <a:schemeClr val="accent2"/>
                </a:solidFill>
                <a:latin typeface="Book Antiqua" pitchFamily="18" charset="0"/>
                <a:hlinkClick r:id="rId2"/>
              </a:rPr>
              <a:t>www.dgrs.mj.pt/</a:t>
            </a:r>
            <a:r>
              <a:rPr lang="pt-PT" dirty="0">
                <a:solidFill>
                  <a:schemeClr val="accent2">
                    <a:lumMod val="60000"/>
                    <a:lumOff val="40000"/>
                  </a:schemeClr>
                </a:solidFill>
                <a:latin typeface="Book Antiqua" pitchFamily="18" charset="0"/>
                <a:hlinkClick r:id="rId2"/>
              </a:rPr>
              <a:t>direito</a:t>
            </a:r>
            <a:r>
              <a:rPr lang="pt-PT" u="sng" dirty="0">
                <a:solidFill>
                  <a:schemeClr val="accent2"/>
                </a:solidFill>
                <a:latin typeface="Book Antiqua" pitchFamily="18" charset="0"/>
              </a:rPr>
              <a:t> </a:t>
            </a:r>
            <a:r>
              <a:rPr lang="pt-PT" u="sng" dirty="0" smtClean="0">
                <a:solidFill>
                  <a:schemeClr val="accent2"/>
                </a:solidFill>
                <a:latin typeface="Book Antiqua" pitchFamily="18" charset="0"/>
              </a:rPr>
              <a:t>da família/cooperação</a:t>
            </a:r>
          </a:p>
          <a:p>
            <a:pPr marL="0" indent="0" fontAlgn="auto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Font typeface="Wingdings"/>
              <a:buNone/>
              <a:defRPr/>
            </a:pPr>
            <a:r>
              <a:rPr lang="pt-PT" u="sng" dirty="0" smtClean="0">
                <a:solidFill>
                  <a:schemeClr val="accent2"/>
                </a:solidFill>
                <a:latin typeface="Book Antiqua" pitchFamily="18" charset="0"/>
              </a:rPr>
              <a:t>internacional/formulários</a:t>
            </a:r>
            <a:r>
              <a:rPr lang="pt-PT" dirty="0" smtClean="0">
                <a:latin typeface="Book Antiqua" pitchFamily="18" charset="0"/>
              </a:rPr>
              <a:t>);</a:t>
            </a: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pt-PT" dirty="0" smtClean="0">
                <a:latin typeface="Book Antiqua" pitchFamily="18" charset="0"/>
              </a:rPr>
              <a:t>A </a:t>
            </a:r>
            <a:r>
              <a:rPr lang="pt-PT" dirty="0">
                <a:latin typeface="Book Antiqua" pitchFamily="18" charset="0"/>
              </a:rPr>
              <a:t>identidade do </a:t>
            </a:r>
            <a:r>
              <a:rPr lang="pt-PT" dirty="0" smtClean="0">
                <a:latin typeface="Book Antiqua" pitchFamily="18" charset="0"/>
              </a:rPr>
              <a:t>requerente, do requerido </a:t>
            </a:r>
            <a:r>
              <a:rPr lang="pt-PT" dirty="0">
                <a:latin typeface="Book Antiqua" pitchFamily="18" charset="0"/>
              </a:rPr>
              <a:t>e da criança;</a:t>
            </a: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pt-PT" dirty="0">
                <a:latin typeface="Book Antiqua" pitchFamily="18" charset="0"/>
              </a:rPr>
              <a:t>A causa de pedir;</a:t>
            </a: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pt-PT" dirty="0">
                <a:latin typeface="Book Antiqua" pitchFamily="18" charset="0"/>
              </a:rPr>
              <a:t>A informação relativa à localização da criança (morada, </a:t>
            </a:r>
            <a:r>
              <a:rPr lang="pt-PT" dirty="0" smtClean="0">
                <a:latin typeface="Book Antiqua" pitchFamily="18" charset="0"/>
              </a:rPr>
              <a:t>nºs</a:t>
            </a: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dirty="0" smtClean="0">
                <a:latin typeface="Book Antiqua" pitchFamily="18" charset="0"/>
              </a:rPr>
              <a:t>de </a:t>
            </a:r>
            <a:r>
              <a:rPr lang="pt-PT" dirty="0">
                <a:latin typeface="Book Antiqua" pitchFamily="18" charset="0"/>
              </a:rPr>
              <a:t>telefone ou do trabalho do progenitor-raptor);</a:t>
            </a: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endParaRPr lang="pt-PT" dirty="0" smtClean="0">
              <a:latin typeface="Book Antiqua" pitchFamily="18" charset="0"/>
            </a:endParaRP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pt-PT" dirty="0">
              <a:latin typeface="Book Antiqua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pt-PT" dirty="0"/>
          </a:p>
        </p:txBody>
      </p:sp>
      <p:pic>
        <p:nvPicPr>
          <p:cNvPr id="21507" name="Picture 1" descr="logo_mj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950" y="6237288"/>
            <a:ext cx="2160588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2339975" y="6381750"/>
            <a:ext cx="6119813" cy="2619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O.A</a:t>
            </a: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., Porto, 8.Junho.2013                                   Direção-Geral </a:t>
            </a:r>
            <a:r>
              <a:rPr lang="pt-PT" sz="11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de Reinserção e Serviços Prisionais </a:t>
            </a:r>
            <a:endParaRPr lang="pt-PT" sz="1100" dirty="0">
              <a:solidFill>
                <a:schemeClr val="accent6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50825" y="981075"/>
            <a:ext cx="8353425" cy="646113"/>
          </a:xfrm>
          <a:prstGeom prst="rect">
            <a:avLst/>
          </a:prstGeom>
          <a:solidFill>
            <a:srgbClr val="CCCC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dirty="0">
                <a:latin typeface="Book Antiqua" pitchFamily="18" charset="0"/>
              </a:rPr>
              <a:t>Pedido de regresso e Pedido de organização/protecção do direito de visitas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dirty="0">
                <a:latin typeface="Book Antiqua" pitchFamily="18" charset="0"/>
              </a:rPr>
              <a:t>(</a:t>
            </a:r>
            <a:r>
              <a:rPr lang="pt-PT" b="1" i="1" dirty="0">
                <a:latin typeface="Book Antiqua" pitchFamily="18" charset="0"/>
              </a:rPr>
              <a:t>Elementos formais comuns</a:t>
            </a:r>
            <a:r>
              <a:rPr lang="pt-PT" b="1" dirty="0">
                <a:latin typeface="Book Antiqua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0"/>
            <a:ext cx="8640960" cy="980728"/>
          </a:xfrm>
          <a:solidFill>
            <a:srgbClr val="CC99FF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t-PT" sz="2800" b="1" i="1" dirty="0">
                <a:solidFill>
                  <a:schemeClr val="tx1"/>
                </a:solidFill>
                <a:latin typeface="Book Antiqua" pitchFamily="18" charset="0"/>
              </a:rPr>
              <a:t>A Intervenção das Autoridades Centrais</a:t>
            </a:r>
            <a:endParaRPr lang="pt-PT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8313" y="1941513"/>
            <a:ext cx="7920037" cy="4532312"/>
          </a:xfrm>
        </p:spPr>
        <p:txBody>
          <a:bodyPr>
            <a:normAutofit fontScale="92500" lnSpcReduction="10000"/>
          </a:bodyPr>
          <a:lstStyle/>
          <a:p>
            <a:pPr marL="0" indent="0" fontAlgn="auto">
              <a:lnSpc>
                <a:spcPct val="15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b="1" dirty="0">
                <a:latin typeface="Book Antiqua" pitchFamily="18" charset="0"/>
              </a:rPr>
              <a:t>Qualquer pedido deve conter (Cont.):</a:t>
            </a: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pt-PT" dirty="0" smtClean="0">
                <a:latin typeface="Book Antiqua" pitchFamily="18" charset="0"/>
              </a:rPr>
              <a:t>Cópia </a:t>
            </a:r>
            <a:r>
              <a:rPr lang="pt-PT" dirty="0">
                <a:latin typeface="Book Antiqua" pitchFamily="18" charset="0"/>
              </a:rPr>
              <a:t>certificada da decisão ou acordo sobre </a:t>
            </a:r>
            <a:r>
              <a:rPr lang="pt-PT" dirty="0" smtClean="0">
                <a:latin typeface="Book Antiqua" pitchFamily="18" charset="0"/>
              </a:rPr>
              <a:t>as Resp.</a:t>
            </a: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dirty="0" smtClean="0">
                <a:latin typeface="Book Antiqua" pitchFamily="18" charset="0"/>
              </a:rPr>
              <a:t>Parentais </a:t>
            </a:r>
            <a:r>
              <a:rPr lang="pt-PT" dirty="0">
                <a:latin typeface="Book Antiqua" pitchFamily="18" charset="0"/>
              </a:rPr>
              <a:t>da criança;</a:t>
            </a:r>
          </a:p>
          <a:p>
            <a:pPr marL="274320" indent="-274320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pt-PT" dirty="0">
                <a:latin typeface="Book Antiqua" pitchFamily="18" charset="0"/>
              </a:rPr>
              <a:t>Cópia certificada da p.i. que interpõe a ação </a:t>
            </a:r>
            <a:r>
              <a:rPr lang="pt-PT" dirty="0" smtClean="0">
                <a:latin typeface="Book Antiqua" pitchFamily="18" charset="0"/>
              </a:rPr>
              <a:t>de</a:t>
            </a: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dirty="0" smtClean="0">
                <a:latin typeface="Book Antiqua" pitchFamily="18" charset="0"/>
              </a:rPr>
              <a:t>alteração </a:t>
            </a:r>
            <a:r>
              <a:rPr lang="pt-PT" dirty="0">
                <a:latin typeface="Book Antiqua" pitchFamily="18" charset="0"/>
              </a:rPr>
              <a:t>das RP;</a:t>
            </a:r>
          </a:p>
          <a:p>
            <a:pPr marL="342900" indent="-342900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pt-PT" dirty="0">
                <a:latin typeface="Book Antiqua" pitchFamily="18" charset="0"/>
              </a:rPr>
              <a:t>Cópia da autorização de saída da(s) criança(s) de </a:t>
            </a:r>
            <a:r>
              <a:rPr lang="pt-PT" dirty="0" smtClean="0">
                <a:latin typeface="Book Antiqua" pitchFamily="18" charset="0"/>
              </a:rPr>
              <a:t>território</a:t>
            </a: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Font typeface="Wingdings"/>
              <a:buNone/>
              <a:defRPr/>
            </a:pPr>
            <a:r>
              <a:rPr lang="pt-PT" dirty="0" smtClean="0">
                <a:latin typeface="Book Antiqua" pitchFamily="18" charset="0"/>
              </a:rPr>
              <a:t>nacional</a:t>
            </a:r>
            <a:r>
              <a:rPr lang="pt-PT" dirty="0">
                <a:latin typeface="Book Antiqua" pitchFamily="18" charset="0"/>
              </a:rPr>
              <a:t>;</a:t>
            </a:r>
          </a:p>
          <a:p>
            <a:pPr marL="342900" indent="-342900" fontAlgn="auto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pt-PT" dirty="0">
                <a:latin typeface="Book Antiqua" pitchFamily="18" charset="0"/>
              </a:rPr>
              <a:t>Fotografias do progenitor deslocante/retentor e da criança;</a:t>
            </a:r>
          </a:p>
          <a:p>
            <a:pPr marL="0" indent="0" fontAlgn="auto">
              <a:lnSpc>
                <a:spcPct val="150000"/>
              </a:lnSpc>
              <a:spcAft>
                <a:spcPts val="0"/>
              </a:spcAft>
              <a:buFont typeface="Wingdings"/>
              <a:buNone/>
              <a:defRPr/>
            </a:pPr>
            <a:endParaRPr lang="pt-PT" dirty="0"/>
          </a:p>
        </p:txBody>
      </p:sp>
      <p:sp>
        <p:nvSpPr>
          <p:cNvPr id="4" name="Retângulo 3"/>
          <p:cNvSpPr/>
          <p:nvPr/>
        </p:nvSpPr>
        <p:spPr>
          <a:xfrm>
            <a:off x="179512" y="1052736"/>
            <a:ext cx="8424936" cy="646331"/>
          </a:xfrm>
          <a:prstGeom prst="rect">
            <a:avLst/>
          </a:prstGeom>
          <a:solidFill>
            <a:srgbClr val="CCCCFF"/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dirty="0">
                <a:latin typeface="Book Antiqua" pitchFamily="18" charset="0"/>
              </a:rPr>
              <a:t>Pedido de regresso e Pedido de organização/protecção do direito de visitas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b="1" dirty="0">
                <a:latin typeface="Book Antiqua" pitchFamily="18" charset="0"/>
              </a:rPr>
              <a:t>(</a:t>
            </a:r>
            <a:r>
              <a:rPr lang="pt-PT" b="1" i="1" dirty="0">
                <a:latin typeface="Book Antiqua" pitchFamily="18" charset="0"/>
              </a:rPr>
              <a:t>Elementos formais comuns</a:t>
            </a:r>
            <a:r>
              <a:rPr lang="pt-PT" b="1" dirty="0">
                <a:latin typeface="Book Antiqua" pitchFamily="18" charset="0"/>
              </a:rPr>
              <a:t>)</a:t>
            </a:r>
          </a:p>
        </p:txBody>
      </p:sp>
      <p:pic>
        <p:nvPicPr>
          <p:cNvPr id="22536" name="Picture 1" descr="logo_m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6237288"/>
            <a:ext cx="2160588" cy="6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2411413" y="6467475"/>
            <a:ext cx="6192837" cy="2778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PT" sz="12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O.A., Porto, 8.Junho.2013       </a:t>
            </a:r>
            <a:r>
              <a:rPr lang="pt-PT" sz="12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                </a:t>
            </a:r>
            <a:r>
              <a:rPr lang="pt-PT" sz="1200" dirty="0">
                <a:solidFill>
                  <a:schemeClr val="accent6">
                    <a:lumMod val="10000"/>
                  </a:schemeClr>
                </a:solidFill>
                <a:latin typeface="Book Antiqua" pitchFamily="18" charset="0"/>
              </a:rPr>
              <a:t>Direção-Geral de Reinserção e Serviços Prisionais </a:t>
            </a:r>
            <a:endParaRPr lang="pt-PT" sz="1200" dirty="0">
              <a:solidFill>
                <a:schemeClr val="accent6">
                  <a:lumMod val="1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432</TotalTime>
  <Words>1993</Words>
  <Application>Microsoft Office PowerPoint</Application>
  <PresentationFormat>On-screen Show (4:3)</PresentationFormat>
  <Paragraphs>362</Paragraphs>
  <Slides>25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11</vt:i4>
      </vt:variant>
      <vt:variant>
        <vt:lpstr>Modelo de apresentação</vt:lpstr>
      </vt:variant>
      <vt:variant>
        <vt:i4>7</vt:i4>
      </vt:variant>
      <vt:variant>
        <vt:lpstr>Títulos dos diapositivos</vt:lpstr>
      </vt:variant>
      <vt:variant>
        <vt:i4>25</vt:i4>
      </vt:variant>
    </vt:vector>
  </HeadingPairs>
  <TitlesOfParts>
    <vt:vector size="43" baseType="lpstr">
      <vt:lpstr>Century Schoolbook</vt:lpstr>
      <vt:lpstr>Arial</vt:lpstr>
      <vt:lpstr>Wingdings</vt:lpstr>
      <vt:lpstr>Wingdings 2</vt:lpstr>
      <vt:lpstr>Calibri</vt:lpstr>
      <vt:lpstr>Book Antiqua</vt:lpstr>
      <vt:lpstr>Bookman Old Style</vt:lpstr>
      <vt:lpstr>Times New Roman</vt:lpstr>
      <vt:lpstr>Amienne</vt:lpstr>
      <vt:lpstr>Baskerville Old Face</vt:lpstr>
      <vt:lpstr>Arial Unicode MS</vt:lpstr>
      <vt:lpstr>Balcão Envidraçado</vt:lpstr>
      <vt:lpstr>Balcão Envidraçado</vt:lpstr>
      <vt:lpstr>Balcão Envidraçado</vt:lpstr>
      <vt:lpstr>Balcão Envidraçado</vt:lpstr>
      <vt:lpstr>Balcão Envidraçado</vt:lpstr>
      <vt:lpstr>Balcão Envidraçado</vt:lpstr>
      <vt:lpstr>Balcão Envidraçado</vt:lpstr>
      <vt:lpstr>Diapositivo 1</vt:lpstr>
      <vt:lpstr>Diapositivo 2</vt:lpstr>
      <vt:lpstr>A INTERVENÇÃO DAS AUTORIDADES CENTRAIS</vt:lpstr>
      <vt:lpstr>A INTERVENÇÃO DAS AUTORIDADES CENTRAIS</vt:lpstr>
      <vt:lpstr>A INTERVENÇÃO DAS AUTORIDADES CENTRAIS</vt:lpstr>
      <vt:lpstr>A INTERVENÇÃO DAS AUTORIDADES CENTRAIS</vt:lpstr>
      <vt:lpstr>A INTERVENÇÃO DAS AUTORIDADES CENTRAIS</vt:lpstr>
      <vt:lpstr>A INTERVENÇÃO DAS AUTORIDADES CENTRAIS</vt:lpstr>
      <vt:lpstr>Diapositivo 9</vt:lpstr>
      <vt:lpstr>A INTERVENÇÃO DAS AUTORIDADES CENTRAIS</vt:lpstr>
      <vt:lpstr>Diapositivo 11</vt:lpstr>
      <vt:lpstr>A INTERVENÇÃO DAS AUTORIDADES CENTRAIS</vt:lpstr>
      <vt:lpstr>A INTERVENÇÃO DAS AUTORIDADES CENTRAIS</vt:lpstr>
      <vt:lpstr>A INTERVENÇÃO DAS AUTORIDADES CENTRAIS</vt:lpstr>
      <vt:lpstr>A INTERVENÇÃO DAS AUTORIDADES CENTRAIS</vt:lpstr>
      <vt:lpstr>A INTERVENÇÃO DAS AUTORIDADES CENTRAIS</vt:lpstr>
      <vt:lpstr>A INTERVENÇÃO DAS AUTORIDADES CENTRAIS</vt:lpstr>
      <vt:lpstr>A INTERVENÇÃO DAS AUTORIDADES CENTRAIS</vt:lpstr>
      <vt:lpstr>A INTERVENÇÃO DAS AUTORIDADES CENTRAIS</vt:lpstr>
      <vt:lpstr>A INTERVENÇÃO DAS AUTORIDADES CENTRAIS</vt:lpstr>
      <vt:lpstr>A INTERVENÇÃO DAS AUTORIDADES CENTRAIS</vt:lpstr>
      <vt:lpstr>A INTERVENÇÃO DAS AUTORIDADES CENTRAIS</vt:lpstr>
      <vt:lpstr>A INTERVENÇÃO DAS AUTORIDADES CENTRAIS</vt:lpstr>
      <vt:lpstr>A INTERVENÇÃO DAS AUTORIDADES CENTRAIS</vt:lpstr>
      <vt:lpstr>A INTERVENÇÃO DAS AUTORIDADES CENTRAIS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Intervenção das Autoridades Centrais</dc:title>
  <dc:creator>Natércia Fortunato</dc:creator>
  <cp:lastModifiedBy>Rebeca Ribeiro Silva</cp:lastModifiedBy>
  <cp:revision>116</cp:revision>
  <dcterms:created xsi:type="dcterms:W3CDTF">2013-05-02T21:14:30Z</dcterms:created>
  <dcterms:modified xsi:type="dcterms:W3CDTF">2013-12-10T15:13:10Z</dcterms:modified>
</cp:coreProperties>
</file>